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6.xml" ContentType="application/vnd.openxmlformats-officedocument.presentationml.tags+xml"/>
  <Override PartName="/ppt/notesSlides/notesSlide1.xml" ContentType="application/vnd.openxmlformats-officedocument.presentationml.notesSlide+xml"/>
  <Override PartName="/ppt/tags/tag57.xml" ContentType="application/vnd.openxmlformats-officedocument.presentationml.tags+xml"/>
  <Override PartName="/ppt/notesSlides/notesSlide2.xml" ContentType="application/vnd.openxmlformats-officedocument.presentationml.notesSlide+xml"/>
  <Override PartName="/ppt/tags/tag58.xml" ContentType="application/vnd.openxmlformats-officedocument.presentationml.tags+xml"/>
  <Override PartName="/ppt/notesSlides/notesSlide3.xml" ContentType="application/vnd.openxmlformats-officedocument.presentationml.notesSlide+xml"/>
  <Override PartName="/ppt/tags/tag59.xml" ContentType="application/vnd.openxmlformats-officedocument.presentationml.tags+xml"/>
  <Override PartName="/ppt/notesSlides/notesSlide4.xml" ContentType="application/vnd.openxmlformats-officedocument.presentationml.notesSlide+xml"/>
  <Override PartName="/ppt/tags/tag60.xml" ContentType="application/vnd.openxmlformats-officedocument.presentationml.tags+xml"/>
  <Override PartName="/ppt/notesSlides/notesSlide5.xml" ContentType="application/vnd.openxmlformats-officedocument.presentationml.notesSlide+xml"/>
  <Override PartName="/ppt/tags/tag61.xml" ContentType="application/vnd.openxmlformats-officedocument.presentationml.tags+xml"/>
  <Override PartName="/ppt/notesSlides/notesSlide6.xml" ContentType="application/vnd.openxmlformats-officedocument.presentationml.notesSlide+xml"/>
  <Override PartName="/ppt/tags/tag62.xml" ContentType="application/vnd.openxmlformats-officedocument.presentationml.tags+xml"/>
  <Override PartName="/ppt/notesSlides/notesSlide7.xml" ContentType="application/vnd.openxmlformats-officedocument.presentationml.notesSlide+xml"/>
  <Override PartName="/ppt/tags/tag63.xml" ContentType="application/vnd.openxmlformats-officedocument.presentationml.tags+xml"/>
  <Override PartName="/ppt/notesSlides/notesSlide8.xml" ContentType="application/vnd.openxmlformats-officedocument.presentationml.notesSlide+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notesSlides/notesSlide10.xml" ContentType="application/vnd.openxmlformats-officedocument.presentationml.notesSlide+xml"/>
  <Override PartName="/ppt/tags/tag66.xml" ContentType="application/vnd.openxmlformats-officedocument.presentationml.tags+xml"/>
  <Override PartName="/ppt/notesSlides/notesSlide11.xml" ContentType="application/vnd.openxmlformats-officedocument.presentationml.notesSlide+xml"/>
  <Override PartName="/ppt/tags/tag67.xml" ContentType="application/vnd.openxmlformats-officedocument.presentationml.tags+xml"/>
  <Override PartName="/ppt/notesSlides/notesSlide12.xml" ContentType="application/vnd.openxmlformats-officedocument.presentationml.notesSlide+xml"/>
  <Override PartName="/ppt/tags/tag68.xml" ContentType="application/vnd.openxmlformats-officedocument.presentationml.tags+xml"/>
  <Override PartName="/ppt/notesSlides/notesSlide13.xml" ContentType="application/vnd.openxmlformats-officedocument.presentationml.notesSlide+xml"/>
  <Override PartName="/ppt/tags/tag69.xml" ContentType="application/vnd.openxmlformats-officedocument.presentationml.tags+xml"/>
  <Override PartName="/ppt/notesSlides/notesSlide14.xml" ContentType="application/vnd.openxmlformats-officedocument.presentationml.notesSlide+xml"/>
  <Override PartName="/ppt/tags/tag70.xml" ContentType="application/vnd.openxmlformats-officedocument.presentationml.tags+xml"/>
  <Override PartName="/ppt/notesSlides/notesSlide15.xml" ContentType="application/vnd.openxmlformats-officedocument.presentationml.notesSlide+xml"/>
  <Override PartName="/ppt/tags/tag71.xml" ContentType="application/vnd.openxmlformats-officedocument.presentationml.tags+xml"/>
  <Override PartName="/ppt/notesSlides/notesSlide16.xml" ContentType="application/vnd.openxmlformats-officedocument.presentationml.notesSlide+xml"/>
  <Override PartName="/ppt/tags/tag72.xml" ContentType="application/vnd.openxmlformats-officedocument.presentationml.tags+xml"/>
  <Override PartName="/ppt/notesSlides/notesSlide17.xml" ContentType="application/vnd.openxmlformats-officedocument.presentationml.notesSlide+xml"/>
  <Override PartName="/ppt/tags/tag73.xml" ContentType="application/vnd.openxmlformats-officedocument.presentationml.tags+xml"/>
  <Override PartName="/ppt/notesSlides/notesSlide18.xml" ContentType="application/vnd.openxmlformats-officedocument.presentationml.notesSlide+xml"/>
  <Override PartName="/ppt/tags/tag74.xml" ContentType="application/vnd.openxmlformats-officedocument.presentationml.tags+xml"/>
  <Override PartName="/ppt/notesSlides/notesSlide19.xml" ContentType="application/vnd.openxmlformats-officedocument.presentationml.notesSlide+xml"/>
  <Override PartName="/ppt/tags/tag75.xml" ContentType="application/vnd.openxmlformats-officedocument.presentationml.tags+xml"/>
  <Override PartName="/ppt/notesSlides/notesSlide20.xml" ContentType="application/vnd.openxmlformats-officedocument.presentationml.notesSlide+xml"/>
  <Override PartName="/ppt/tags/tag76.xml" ContentType="application/vnd.openxmlformats-officedocument.presentationml.tags+xml"/>
  <Override PartName="/ppt/notesSlides/notesSlide21.xml" ContentType="application/vnd.openxmlformats-officedocument.presentationml.notesSlide+xml"/>
  <Override PartName="/ppt/tags/tag77.xml" ContentType="application/vnd.openxmlformats-officedocument.presentationml.tags+xml"/>
  <Override PartName="/ppt/notesSlides/notesSlide22.xml" ContentType="application/vnd.openxmlformats-officedocument.presentationml.notesSlide+xml"/>
  <Override PartName="/ppt/tags/tag78.xml" ContentType="application/vnd.openxmlformats-officedocument.presentationml.tags+xml"/>
  <Override PartName="/ppt/notesSlides/notesSlide23.xml" ContentType="application/vnd.openxmlformats-officedocument.presentationml.notesSlide+xml"/>
  <Override PartName="/ppt/tags/tag79.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29"/>
  </p:notesMasterIdLst>
  <p:handoutMasterIdLst>
    <p:handoutMasterId r:id="rId30"/>
  </p:handoutMasterIdLst>
  <p:sldIdLst>
    <p:sldId id="922" r:id="rId5"/>
    <p:sldId id="317" r:id="rId6"/>
    <p:sldId id="462" r:id="rId7"/>
    <p:sldId id="436" r:id="rId8"/>
    <p:sldId id="437" r:id="rId9"/>
    <p:sldId id="860" r:id="rId10"/>
    <p:sldId id="853" r:id="rId11"/>
    <p:sldId id="728" r:id="rId12"/>
    <p:sldId id="438" r:id="rId13"/>
    <p:sldId id="416" r:id="rId14"/>
    <p:sldId id="901" r:id="rId15"/>
    <p:sldId id="920" r:id="rId16"/>
    <p:sldId id="921" r:id="rId17"/>
    <p:sldId id="470" r:id="rId18"/>
    <p:sldId id="471" r:id="rId19"/>
    <p:sldId id="534" r:id="rId20"/>
    <p:sldId id="472" r:id="rId21"/>
    <p:sldId id="914" r:id="rId22"/>
    <p:sldId id="918" r:id="rId23"/>
    <p:sldId id="902" r:id="rId24"/>
    <p:sldId id="863" r:id="rId25"/>
    <p:sldId id="623" r:id="rId26"/>
    <p:sldId id="909" r:id="rId27"/>
    <p:sldId id="315" r:id="rId28"/>
  </p:sldIdLst>
  <p:sldSz cx="12192000" cy="6858000"/>
  <p:notesSz cx="7772400" cy="10058400"/>
  <p:custDataLst>
    <p:tags r:id="rId31"/>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 id="{1B701101-3F87-7C40-AAA7-CC7ECC9A03E1}">
          <p14:sldIdLst>
            <p14:sldId id="922"/>
            <p14:sldId id="317"/>
          </p14:sldIdLst>
        </p14:section>
        <p14:section name="Section 5: Introduction to AWS Lambda" id="{0E2F2DB6-26F1-1144-8C9A-E00581D845EB}">
          <p14:sldIdLst>
            <p14:sldId id="462"/>
            <p14:sldId id="436"/>
            <p14:sldId id="437"/>
            <p14:sldId id="860"/>
            <p14:sldId id="853"/>
            <p14:sldId id="728"/>
            <p14:sldId id="438"/>
            <p14:sldId id="416"/>
            <p14:sldId id="901"/>
          </p14:sldIdLst>
        </p14:section>
        <p14:section name="Activity - AWS Lambda" id="{FDEFD54F-C0F6-6748-B58C-4CC17B60FDF7}">
          <p14:sldIdLst>
            <p14:sldId id="920"/>
            <p14:sldId id="921"/>
          </p14:sldIdLst>
        </p14:section>
        <p14:section name="Section 6: Introduction to AWS Elastic Beanstalk" id="{F3378C16-EE67-AC41-9A2F-DEDC3CDFC9B1}">
          <p14:sldIdLst>
            <p14:sldId id="470"/>
            <p14:sldId id="471"/>
            <p14:sldId id="534"/>
            <p14:sldId id="472"/>
          </p14:sldIdLst>
        </p14:section>
        <p14:section name="Activity - Elastic Beanstalk" id="{542B38C3-BC5F-FF46-978C-1C3059C71E08}">
          <p14:sldIdLst>
            <p14:sldId id="914"/>
            <p14:sldId id="918"/>
            <p14:sldId id="902"/>
          </p14:sldIdLst>
        </p14:section>
        <p14:section name="Module wrap up" id="{0E0CCB54-1F98-0A47-AEEB-1E262013818F}">
          <p14:sldIdLst>
            <p14:sldId id="863"/>
            <p14:sldId id="623"/>
            <p14:sldId id="909"/>
            <p14:sldId id="3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D5E7E9-E7E1-423B-86C0-2D2ACC48D908}" v="1203" dt="2022-05-19T18:31:42.9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804" autoAdjust="0"/>
    <p:restoredTop sz="88869" autoAdjust="0"/>
  </p:normalViewPr>
  <p:slideViewPr>
    <p:cSldViewPr snapToGrid="0">
      <p:cViewPr varScale="1">
        <p:scale>
          <a:sx n="66" d="100"/>
          <a:sy n="66" d="100"/>
        </p:scale>
        <p:origin x="294" y="66"/>
      </p:cViewPr>
      <p:guideLst/>
    </p:cSldViewPr>
  </p:slideViewPr>
  <p:outlineViewPr>
    <p:cViewPr>
      <p:scale>
        <a:sx n="33" d="100"/>
        <a:sy n="33" d="100"/>
      </p:scale>
      <p:origin x="0" y="-8298"/>
    </p:cViewPr>
  </p:outlineViewPr>
  <p:notesTextViewPr>
    <p:cViewPr>
      <p:scale>
        <a:sx n="1" d="1"/>
        <a:sy n="1" d="1"/>
      </p:scale>
      <p:origin x="0" y="0"/>
    </p:cViewPr>
  </p:notesTextViewPr>
  <p:sorterViewPr>
    <p:cViewPr>
      <p:scale>
        <a:sx n="100" d="100"/>
        <a:sy n="100" d="100"/>
      </p:scale>
      <p:origin x="0" y="-19128"/>
    </p:cViewPr>
  </p:sorterViewPr>
  <p:notesViewPr>
    <p:cSldViewPr snapToGrid="0">
      <p:cViewPr varScale="1">
        <p:scale>
          <a:sx n="47" d="100"/>
          <a:sy n="47" d="100"/>
        </p:scale>
        <p:origin x="2648"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heme" Target="theme/theme1.xml"/><Relationship Id="rId105"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3/30/2023</a:t>
            </a:fld>
            <a:endParaRPr lang="en-US"/>
          </a:p>
        </p:txBody>
      </p:sp>
      <p:sp>
        <p:nvSpPr>
          <p:cNvPr id="4" name="Footer Placeholder 3">
            <a:extLst>
              <a:ext uri="{FF2B5EF4-FFF2-40B4-BE49-F238E27FC236}">
                <a16:creationId xmlns:a16="http://schemas.microsoft.com/office/drawing/2014/main" xmlns=""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EC29ED2-9DB7-4FC7-8D07-964CD0E5B663}" type="datetimeFigureOut">
              <a:rPr lang="en-US" smtClean="0"/>
              <a:t>3/30/2023</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B4B52809-B5B7-4F41-8876-28A8C75C3ECB}" type="slidenum">
              <a:rPr lang="en-US" smtClean="0"/>
              <a:t>‹#›</a:t>
            </a:fld>
            <a:endParaRPr lang="en-US"/>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4" name="Slide Image Placeholder 3">
            <a:extLst>
              <a:ext uri="{FF2B5EF4-FFF2-40B4-BE49-F238E27FC236}">
                <a16:creationId xmlns:a16="http://schemas.microsoft.com/office/drawing/2014/main" xmlns="" id="{22546C6A-EF81-1C0D-1B04-6C66137E2063}"/>
              </a:ext>
            </a:extLst>
          </p:cNvPr>
          <p:cNvSpPr>
            <a:spLocks noGrp="1" noRot="1" noChangeAspect="1"/>
          </p:cNvSpPr>
          <p:nvPr>
            <p:ph type="sldImg"/>
          </p:nvPr>
        </p:nvSpPr>
        <p:spPr/>
      </p:sp>
    </p:spTree>
    <p:extLst>
      <p:ext uri="{BB962C8B-B14F-4D97-AF65-F5344CB8AC3E}">
        <p14:creationId xmlns:p14="http://schemas.microsoft.com/office/powerpoint/2010/main" val="212402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907027"/>
          </a:xfrm>
        </p:spPr>
        <p:txBody>
          <a:bodyPr/>
          <a:lstStyle/>
          <a:p>
            <a:endParaRPr lang="en-US" dirty="0"/>
          </a:p>
        </p:txBody>
      </p:sp>
      <p:sp>
        <p:nvSpPr>
          <p:cNvPr id="5" name="Slide Image Placeholder 4">
            <a:extLst>
              <a:ext uri="{FF2B5EF4-FFF2-40B4-BE49-F238E27FC236}">
                <a16:creationId xmlns:a16="http://schemas.microsoft.com/office/drawing/2014/main" xmlns="" id="{01ACB88B-66AC-354F-D533-7E2BEEDB22F8}"/>
              </a:ext>
            </a:extLst>
          </p:cNvPr>
          <p:cNvSpPr>
            <a:spLocks noGrp="1" noRot="1" noChangeAspect="1"/>
          </p:cNvSpPr>
          <p:nvPr>
            <p:ph type="sldImg"/>
          </p:nvPr>
        </p:nvSpPr>
        <p:spPr/>
      </p:sp>
    </p:spTree>
    <p:extLst>
      <p:ext uri="{BB962C8B-B14F-4D97-AF65-F5344CB8AC3E}">
        <p14:creationId xmlns:p14="http://schemas.microsoft.com/office/powerpoint/2010/main" val="1842311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a16="http://schemas.microsoft.com/office/drawing/2014/main" xmlns="" id="{C6548032-4ACF-D00E-F603-8293E682297B}"/>
              </a:ext>
            </a:extLst>
          </p:cNvPr>
          <p:cNvSpPr>
            <a:spLocks noGrp="1" noRot="1" noChangeAspect="1"/>
          </p:cNvSpPr>
          <p:nvPr>
            <p:ph type="sldImg"/>
          </p:nvPr>
        </p:nvSpPr>
        <p:spPr/>
      </p:sp>
    </p:spTree>
    <p:extLst>
      <p:ext uri="{BB962C8B-B14F-4D97-AF65-F5344CB8AC3E}">
        <p14:creationId xmlns:p14="http://schemas.microsoft.com/office/powerpoint/2010/main" val="3538992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a16="http://schemas.microsoft.com/office/drawing/2014/main" xmlns="" id="{08B409E1-C864-BEF6-D4C1-6D875C54AE91}"/>
              </a:ext>
            </a:extLst>
          </p:cNvPr>
          <p:cNvSpPr>
            <a:spLocks noGrp="1" noRot="1" noChangeAspect="1"/>
          </p:cNvSpPr>
          <p:nvPr>
            <p:ph type="sldImg"/>
          </p:nvPr>
        </p:nvSpPr>
        <p:spPr/>
      </p:sp>
    </p:spTree>
    <p:extLst>
      <p:ext uri="{BB962C8B-B14F-4D97-AF65-F5344CB8AC3E}">
        <p14:creationId xmlns:p14="http://schemas.microsoft.com/office/powerpoint/2010/main" val="2731773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1351872D-3432-30A5-E818-7EF836AE69BE}"/>
              </a:ext>
            </a:extLst>
          </p:cNvPr>
          <p:cNvSpPr>
            <a:spLocks noGrp="1" noRot="1" noChangeAspect="1"/>
          </p:cNvSpPr>
          <p:nvPr>
            <p:ph type="sldImg"/>
          </p:nvPr>
        </p:nvSpPr>
        <p:spPr/>
      </p:sp>
    </p:spTree>
    <p:extLst>
      <p:ext uri="{BB962C8B-B14F-4D97-AF65-F5344CB8AC3E}">
        <p14:creationId xmlns:p14="http://schemas.microsoft.com/office/powerpoint/2010/main" val="2000159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ED012A38-E5C6-AC7C-57CC-BD82EA61D269}"/>
              </a:ext>
            </a:extLst>
          </p:cNvPr>
          <p:cNvSpPr>
            <a:spLocks noGrp="1" noRot="1" noChangeAspect="1"/>
          </p:cNvSpPr>
          <p:nvPr>
            <p:ph type="sldImg"/>
          </p:nvPr>
        </p:nvSpPr>
        <p:spPr/>
      </p:sp>
    </p:spTree>
    <p:extLst>
      <p:ext uri="{BB962C8B-B14F-4D97-AF65-F5344CB8AC3E}">
        <p14:creationId xmlns:p14="http://schemas.microsoft.com/office/powerpoint/2010/main" val="634515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7" name="Slide Image Placeholder 6">
            <a:extLst>
              <a:ext uri="{FF2B5EF4-FFF2-40B4-BE49-F238E27FC236}">
                <a16:creationId xmlns:a16="http://schemas.microsoft.com/office/drawing/2014/main" xmlns="" id="{899EA679-EEFE-0B7E-4260-4DC029E04615}"/>
              </a:ext>
            </a:extLst>
          </p:cNvPr>
          <p:cNvSpPr>
            <a:spLocks noGrp="1" noRot="1" noChangeAspect="1"/>
          </p:cNvSpPr>
          <p:nvPr>
            <p:ph type="sldImg"/>
          </p:nvPr>
        </p:nvSpPr>
        <p:spPr/>
      </p:sp>
    </p:spTree>
    <p:extLst>
      <p:ext uri="{BB962C8B-B14F-4D97-AF65-F5344CB8AC3E}">
        <p14:creationId xmlns:p14="http://schemas.microsoft.com/office/powerpoint/2010/main" val="2914499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DA8750EF-17F9-69FD-E968-0FB98C0C9137}"/>
              </a:ext>
            </a:extLst>
          </p:cNvPr>
          <p:cNvSpPr>
            <a:spLocks noGrp="1" noRot="1" noChangeAspect="1"/>
          </p:cNvSpPr>
          <p:nvPr>
            <p:ph type="sldImg"/>
          </p:nvPr>
        </p:nvSpPr>
        <p:spPr/>
      </p:sp>
    </p:spTree>
    <p:extLst>
      <p:ext uri="{BB962C8B-B14F-4D97-AF65-F5344CB8AC3E}">
        <p14:creationId xmlns:p14="http://schemas.microsoft.com/office/powerpoint/2010/main" val="1714490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0740AB0B-7E1E-6356-77D3-C67E0FBB98D7}"/>
              </a:ext>
            </a:extLst>
          </p:cNvPr>
          <p:cNvSpPr>
            <a:spLocks noGrp="1" noRot="1" noChangeAspect="1"/>
          </p:cNvSpPr>
          <p:nvPr>
            <p:ph type="sldImg"/>
          </p:nvPr>
        </p:nvSpPr>
        <p:spPr/>
      </p:sp>
    </p:spTree>
    <p:extLst>
      <p:ext uri="{BB962C8B-B14F-4D97-AF65-F5344CB8AC3E}">
        <p14:creationId xmlns:p14="http://schemas.microsoft.com/office/powerpoint/2010/main" val="3487563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a16="http://schemas.microsoft.com/office/drawing/2014/main" xmlns="" id="{3924F183-A0D6-6F81-2707-64A716AA007D}"/>
              </a:ext>
            </a:extLst>
          </p:cNvPr>
          <p:cNvSpPr>
            <a:spLocks noGrp="1" noRot="1" noChangeAspect="1"/>
          </p:cNvSpPr>
          <p:nvPr>
            <p:ph type="sldImg"/>
          </p:nvPr>
        </p:nvSpPr>
        <p:spPr/>
      </p:sp>
    </p:spTree>
    <p:extLst>
      <p:ext uri="{BB962C8B-B14F-4D97-AF65-F5344CB8AC3E}">
        <p14:creationId xmlns:p14="http://schemas.microsoft.com/office/powerpoint/2010/main" val="4159512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137E3C3E-6E82-5BC1-8248-86B0AD668D51}"/>
              </a:ext>
            </a:extLst>
          </p:cNvPr>
          <p:cNvSpPr>
            <a:spLocks noGrp="1" noRot="1" noChangeAspect="1"/>
          </p:cNvSpPr>
          <p:nvPr>
            <p:ph type="sldImg"/>
          </p:nvPr>
        </p:nvSpPr>
        <p:spPr/>
      </p:sp>
    </p:spTree>
    <p:extLst>
      <p:ext uri="{BB962C8B-B14F-4D97-AF65-F5344CB8AC3E}">
        <p14:creationId xmlns:p14="http://schemas.microsoft.com/office/powerpoint/2010/main" val="3028600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a16="http://schemas.microsoft.com/office/drawing/2014/main" xmlns="" id="{65699D51-198B-0920-12E0-45F2992C96AA}"/>
              </a:ext>
            </a:extLst>
          </p:cNvPr>
          <p:cNvSpPr>
            <a:spLocks noGrp="1" noRot="1" noChangeAspect="1"/>
          </p:cNvSpPr>
          <p:nvPr>
            <p:ph type="sldImg"/>
          </p:nvPr>
        </p:nvSpPr>
        <p:spPr/>
      </p:sp>
    </p:spTree>
    <p:extLst>
      <p:ext uri="{BB962C8B-B14F-4D97-AF65-F5344CB8AC3E}">
        <p14:creationId xmlns:p14="http://schemas.microsoft.com/office/powerpoint/2010/main" val="110305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a16="http://schemas.microsoft.com/office/drawing/2014/main" xmlns="" id="{A3E9FF09-F86B-770E-E321-5D212A44C592}"/>
              </a:ext>
            </a:extLst>
          </p:cNvPr>
          <p:cNvSpPr>
            <a:spLocks noGrp="1" noRot="1" noChangeAspect="1"/>
          </p:cNvSpPr>
          <p:nvPr>
            <p:ph type="sldImg"/>
          </p:nvPr>
        </p:nvSpPr>
        <p:spPr/>
      </p:sp>
    </p:spTree>
    <p:extLst>
      <p:ext uri="{BB962C8B-B14F-4D97-AF65-F5344CB8AC3E}">
        <p14:creationId xmlns:p14="http://schemas.microsoft.com/office/powerpoint/2010/main" val="3390950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7CBBAFF1-4A1C-0BE3-7B18-3678EDFFCD6E}"/>
              </a:ext>
            </a:extLst>
          </p:cNvPr>
          <p:cNvSpPr>
            <a:spLocks noGrp="1" noRot="1" noChangeAspect="1"/>
          </p:cNvSpPr>
          <p:nvPr>
            <p:ph type="sldImg"/>
          </p:nvPr>
        </p:nvSpPr>
        <p:spPr/>
      </p:sp>
    </p:spTree>
    <p:extLst>
      <p:ext uri="{BB962C8B-B14F-4D97-AF65-F5344CB8AC3E}">
        <p14:creationId xmlns:p14="http://schemas.microsoft.com/office/powerpoint/2010/main" val="3889387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A7ADD261-DBDE-24FD-B267-F3F6AACD9281}"/>
              </a:ext>
            </a:extLst>
          </p:cNvPr>
          <p:cNvSpPr>
            <a:spLocks noGrp="1" noRot="1" noChangeAspect="1"/>
          </p:cNvSpPr>
          <p:nvPr>
            <p:ph type="sldImg"/>
          </p:nvPr>
        </p:nvSpPr>
        <p:spPr/>
      </p:sp>
    </p:spTree>
    <p:extLst>
      <p:ext uri="{BB962C8B-B14F-4D97-AF65-F5344CB8AC3E}">
        <p14:creationId xmlns:p14="http://schemas.microsoft.com/office/powerpoint/2010/main" val="373197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a16="http://schemas.microsoft.com/office/drawing/2014/main" xmlns="" id="{2CE1D57E-5BA8-26A0-BA91-AFE4A634FF65}"/>
              </a:ext>
            </a:extLst>
          </p:cNvPr>
          <p:cNvSpPr>
            <a:spLocks noGrp="1" noRot="1" noChangeAspect="1"/>
          </p:cNvSpPr>
          <p:nvPr>
            <p:ph type="sldImg"/>
          </p:nvPr>
        </p:nvSpPr>
        <p:spPr/>
      </p:sp>
    </p:spTree>
    <p:extLst>
      <p:ext uri="{BB962C8B-B14F-4D97-AF65-F5344CB8AC3E}">
        <p14:creationId xmlns:p14="http://schemas.microsoft.com/office/powerpoint/2010/main" val="3130861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9D54140D-60C6-5736-D219-C4E110E663FE}"/>
              </a:ext>
            </a:extLst>
          </p:cNvPr>
          <p:cNvSpPr>
            <a:spLocks noGrp="1" noRot="1" noChangeAspect="1"/>
          </p:cNvSpPr>
          <p:nvPr>
            <p:ph type="sldImg"/>
          </p:nvPr>
        </p:nvSpPr>
        <p:spPr/>
      </p:sp>
    </p:spTree>
    <p:extLst>
      <p:ext uri="{BB962C8B-B14F-4D97-AF65-F5344CB8AC3E}">
        <p14:creationId xmlns:p14="http://schemas.microsoft.com/office/powerpoint/2010/main" val="4066025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C996F70F-AECE-5324-FADA-052A37E37CFD}"/>
              </a:ext>
            </a:extLst>
          </p:cNvPr>
          <p:cNvSpPr>
            <a:spLocks noGrp="1" noRot="1" noChangeAspect="1"/>
          </p:cNvSpPr>
          <p:nvPr>
            <p:ph type="sldImg"/>
          </p:nvPr>
        </p:nvSpPr>
        <p:spPr/>
      </p:sp>
    </p:spTree>
    <p:extLst>
      <p:ext uri="{BB962C8B-B14F-4D97-AF65-F5344CB8AC3E}">
        <p14:creationId xmlns:p14="http://schemas.microsoft.com/office/powerpoint/2010/main" val="1879447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929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680784"/>
          </a:xfrm>
        </p:spPr>
        <p:txBody>
          <a:bodyPr/>
          <a:lstStyle/>
          <a:p>
            <a:endParaRPr lang="en-US" dirty="0"/>
          </a:p>
        </p:txBody>
      </p:sp>
      <p:sp>
        <p:nvSpPr>
          <p:cNvPr id="5" name="Slide Image Placeholder 4">
            <a:extLst>
              <a:ext uri="{FF2B5EF4-FFF2-40B4-BE49-F238E27FC236}">
                <a16:creationId xmlns:a16="http://schemas.microsoft.com/office/drawing/2014/main" xmlns="" id="{B1C57D05-97E2-25A6-B028-BA97531639A0}"/>
              </a:ext>
            </a:extLst>
          </p:cNvPr>
          <p:cNvSpPr>
            <a:spLocks noGrp="1" noRot="1" noChangeAspect="1"/>
          </p:cNvSpPr>
          <p:nvPr>
            <p:ph type="sldImg"/>
          </p:nvPr>
        </p:nvSpPr>
        <p:spPr/>
      </p:sp>
    </p:spTree>
    <p:extLst>
      <p:ext uri="{BB962C8B-B14F-4D97-AF65-F5344CB8AC3E}">
        <p14:creationId xmlns:p14="http://schemas.microsoft.com/office/powerpoint/2010/main" val="2652029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925881"/>
          </a:xfrm>
        </p:spPr>
        <p:txBody>
          <a:bodyPr/>
          <a:lstStyle/>
          <a:p>
            <a:endParaRPr lang="en-US" dirty="0"/>
          </a:p>
        </p:txBody>
      </p:sp>
      <p:sp>
        <p:nvSpPr>
          <p:cNvPr id="5" name="Slide Image Placeholder 4">
            <a:extLst>
              <a:ext uri="{FF2B5EF4-FFF2-40B4-BE49-F238E27FC236}">
                <a16:creationId xmlns:a16="http://schemas.microsoft.com/office/drawing/2014/main" xmlns="" id="{9E15DB12-06A6-33DF-B45B-BB3AF77FB4FF}"/>
              </a:ext>
            </a:extLst>
          </p:cNvPr>
          <p:cNvSpPr>
            <a:spLocks noGrp="1" noRot="1" noChangeAspect="1"/>
          </p:cNvSpPr>
          <p:nvPr>
            <p:ph type="sldImg"/>
          </p:nvPr>
        </p:nvSpPr>
        <p:spPr/>
      </p:sp>
    </p:spTree>
    <p:extLst>
      <p:ext uri="{BB962C8B-B14F-4D97-AF65-F5344CB8AC3E}">
        <p14:creationId xmlns:p14="http://schemas.microsoft.com/office/powerpoint/2010/main" val="3803249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633650"/>
          </a:xfrm>
        </p:spPr>
        <p:txBody>
          <a:bodyPr/>
          <a:lstStyle/>
          <a:p>
            <a:endParaRPr lang="en-US" dirty="0"/>
          </a:p>
        </p:txBody>
      </p:sp>
      <p:sp>
        <p:nvSpPr>
          <p:cNvPr id="5" name="Slide Image Placeholder 4">
            <a:extLst>
              <a:ext uri="{FF2B5EF4-FFF2-40B4-BE49-F238E27FC236}">
                <a16:creationId xmlns:a16="http://schemas.microsoft.com/office/drawing/2014/main" xmlns="" id="{3473ABC3-19F9-790F-D81A-13902238B929}"/>
              </a:ext>
            </a:extLst>
          </p:cNvPr>
          <p:cNvSpPr>
            <a:spLocks noGrp="1" noRot="1" noChangeAspect="1"/>
          </p:cNvSpPr>
          <p:nvPr>
            <p:ph type="sldImg"/>
          </p:nvPr>
        </p:nvSpPr>
        <p:spPr/>
      </p:sp>
    </p:spTree>
    <p:extLst>
      <p:ext uri="{BB962C8B-B14F-4D97-AF65-F5344CB8AC3E}">
        <p14:creationId xmlns:p14="http://schemas.microsoft.com/office/powerpoint/2010/main" val="553017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775052"/>
          </a:xfrm>
        </p:spPr>
        <p:txBody>
          <a:bodyPr/>
          <a:lstStyle/>
          <a:p>
            <a:endParaRPr lang="en-US" dirty="0"/>
          </a:p>
        </p:txBody>
      </p:sp>
      <p:sp>
        <p:nvSpPr>
          <p:cNvPr id="5" name="Slide Image Placeholder 4">
            <a:extLst>
              <a:ext uri="{FF2B5EF4-FFF2-40B4-BE49-F238E27FC236}">
                <a16:creationId xmlns:a16="http://schemas.microsoft.com/office/drawing/2014/main" xmlns="" id="{22870B83-7137-7F99-7A8F-0829570D8BE0}"/>
              </a:ext>
            </a:extLst>
          </p:cNvPr>
          <p:cNvSpPr>
            <a:spLocks noGrp="1" noRot="1" noChangeAspect="1"/>
          </p:cNvSpPr>
          <p:nvPr>
            <p:ph type="sldImg"/>
          </p:nvPr>
        </p:nvSpPr>
        <p:spPr/>
      </p:sp>
    </p:spTree>
    <p:extLst>
      <p:ext uri="{BB962C8B-B14F-4D97-AF65-F5344CB8AC3E}">
        <p14:creationId xmlns:p14="http://schemas.microsoft.com/office/powerpoint/2010/main" val="3237226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113398BA-5ADA-D87D-736A-7B87590062A2}"/>
              </a:ext>
            </a:extLst>
          </p:cNvPr>
          <p:cNvSpPr>
            <a:spLocks noGrp="1" noRot="1" noChangeAspect="1"/>
          </p:cNvSpPr>
          <p:nvPr>
            <p:ph type="sldImg"/>
          </p:nvPr>
        </p:nvSpPr>
        <p:spPr/>
      </p:sp>
    </p:spTree>
    <p:extLst>
      <p:ext uri="{BB962C8B-B14F-4D97-AF65-F5344CB8AC3E}">
        <p14:creationId xmlns:p14="http://schemas.microsoft.com/office/powerpoint/2010/main" val="36758358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3.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3.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50.xml"/><Relationship Id="rId4"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Master" Target="../slideMasters/slideMaster1.xml"/><Relationship Id="rId1" Type="http://schemas.openxmlformats.org/officeDocument/2006/relationships/tags" Target="../tags/tag54.xml"/><Relationship Id="rId4"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55.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BF3DBA0A-EF04-44BD-A704-1C36C47D2821}"/>
              </a:ext>
              <a:ext uri="{C183D7F6-B498-43B3-948B-1728B52AA6E4}">
                <adec:decorative xmlns:adec="http://schemas.microsoft.com/office/drawing/2017/decorative" xmlns=""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xmlns="" id="{1636AFF1-562B-467D-8DC1-B38C08FBD4C3}"/>
                </a:ext>
                <a:ext uri="{C183D7F6-B498-43B3-948B-1728B52AA6E4}">
                  <adec:decorative xmlns:adec="http://schemas.microsoft.com/office/drawing/2017/decorative" xmlns=""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xmlns="" id="{D7310E2A-808D-407A-87D7-C505B238AAE6}"/>
                </a:ext>
                <a:ext uri="{C183D7F6-B498-43B3-948B-1728B52AA6E4}">
                  <adec:decorative xmlns:adec="http://schemas.microsoft.com/office/drawing/2017/decorative" xmlns=""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xmlns="" id="{62D1E38E-9540-4F40-B30D-C4E76EF85FD1}"/>
                </a:ext>
                <a:ext uri="{C183D7F6-B498-43B3-948B-1728B52AA6E4}">
                  <adec:decorative xmlns:adec="http://schemas.microsoft.com/office/drawing/2017/decorative" xmlns=""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InstructorLine">
              <a:extLst>
                <a:ext uri="{FF2B5EF4-FFF2-40B4-BE49-F238E27FC236}">
                  <a16:creationId xmlns:a16="http://schemas.microsoft.com/office/drawing/2014/main" xmlns="" id="{D2B179F5-8754-4804-B83A-9F86A1FABFC5}"/>
                </a:ext>
                <a:ext uri="{C183D7F6-B498-43B3-948B-1728B52AA6E4}">
                  <adec:decorative xmlns:adec="http://schemas.microsoft.com/office/drawing/2017/decorative" xmlns=""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xmlns="" id="{0C3C1B84-8505-4B24-973C-848AC60399A7}"/>
                </a:ext>
                <a:ext uri="{C183D7F6-B498-43B3-948B-1728B52AA6E4}">
                  <adec:decorative xmlns:adec="http://schemas.microsoft.com/office/drawing/2017/decorative" xmlns=""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xmlns="" id="{EE68EF96-08A5-4475-A68D-AF69C928485C}"/>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xmlns=""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xmlns=""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dirty="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xmlns=""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a16="http://schemas.microsoft.com/office/drawing/2014/main" xmlns=""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xmlns=""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a16="http://schemas.microsoft.com/office/drawing/2014/main" xmlns="" id="{1271813C-5B30-4D24-8175-91D870333A95}"/>
              </a:ext>
              <a:ext uri="{C183D7F6-B498-43B3-948B-1728B52AA6E4}">
                <adec:decorative xmlns:adec="http://schemas.microsoft.com/office/drawing/2017/decorative" xmlns=""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dirty="0"/>
              <a:t>Instructor photo</a:t>
            </a:r>
          </a:p>
        </p:txBody>
      </p:sp>
      <p:sp>
        <p:nvSpPr>
          <p:cNvPr id="23" name="Instructor title">
            <a:extLst>
              <a:ext uri="{FF2B5EF4-FFF2-40B4-BE49-F238E27FC236}">
                <a16:creationId xmlns:a16="http://schemas.microsoft.com/office/drawing/2014/main" xmlns=""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xmlns=""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a16="http://schemas.microsoft.com/office/drawing/2014/main" xmlns=""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xmlns=""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xmlns="" id="{56064E0D-105A-4446-B967-229FA49D135D}"/>
              </a:ext>
              <a:ext uri="{C183D7F6-B498-43B3-948B-1728B52AA6E4}">
                <adec:decorative xmlns:adec="http://schemas.microsoft.com/office/drawing/2017/decorative" xmlns=""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xmlns="" id="{EE5B0121-CFE7-4143-B7F3-FE4930450613}"/>
                </a:ext>
                <a:ext uri="{C183D7F6-B498-43B3-948B-1728B52AA6E4}">
                  <adec:decorative xmlns:adec="http://schemas.microsoft.com/office/drawing/2017/decorative" xmlns=""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xmlns="" id="{279CDF30-3118-4A2F-93E0-DACD532E91B1}"/>
                </a:ext>
                <a:ext uri="{C183D7F6-B498-43B3-948B-1728B52AA6E4}">
                  <adec:decorative xmlns:adec="http://schemas.microsoft.com/office/drawing/2017/decorative" xmlns=""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xmlns="" id="{4E6250DE-D4BC-48A7-942E-7C927E2BAC70}"/>
                </a:ext>
                <a:ext uri="{C183D7F6-B498-43B3-948B-1728B52AA6E4}">
                  <adec:decorative xmlns:adec="http://schemas.microsoft.com/office/drawing/2017/decorative" xmlns=""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xmlns="" id="{2697E9D6-D133-4E57-BD63-82D9E5002F18}"/>
                </a:ext>
                <a:ext uri="{C183D7F6-B498-43B3-948B-1728B52AA6E4}">
                  <adec:decorative xmlns:adec="http://schemas.microsoft.com/office/drawing/2017/decorative" xmlns=""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xmlns="" id="{41BC3838-CAD1-4E45-A629-8FAE25F8F357}"/>
                </a:ext>
                <a:ext uri="{C183D7F6-B498-43B3-948B-1728B52AA6E4}">
                  <adec:decorative xmlns:adec="http://schemas.microsoft.com/office/drawing/2017/decorative" xmlns="" val="1"/>
                </a:ext>
              </a:extLst>
            </p:cNvPr>
            <p:cNvPicPr>
              <a:picLocks noSelect="1"/>
            </p:cNvPicPr>
            <p:nvPr/>
          </p:nvPicPr>
          <p:blipFill>
            <a:blip r:embed="rId5">
              <a:extLst>
                <a:ext uri="{96DAC541-7B7A-43D3-8B79-37D633B846F1}">
                  <asvg:svgBlip xmlns:asvg="http://schemas.microsoft.com/office/drawing/2016/SVG/main" xmlns=""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xmlns=""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xmlns=""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xmlns=""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xmlns=""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dirty="0"/>
              <a:t>Thank you text</a:t>
            </a:r>
          </a:p>
        </p:txBody>
      </p:sp>
      <p:sp>
        <p:nvSpPr>
          <p:cNvPr id="7" name="Copyright">
            <a:extLst>
              <a:ext uri="{FF2B5EF4-FFF2-40B4-BE49-F238E27FC236}">
                <a16:creationId xmlns:a16="http://schemas.microsoft.com/office/drawing/2014/main" xmlns=""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dirty="0">
                <a:solidFill>
                  <a:schemeClr val="bg2"/>
                </a:solidFill>
              </a:rPr>
              <a:t>Corrections, feedback, or other questions? </a:t>
            </a:r>
            <a:br>
              <a:rPr lang="en-US" sz="2300" dirty="0">
                <a:solidFill>
                  <a:schemeClr val="bg2"/>
                </a:solidFill>
              </a:rPr>
            </a:br>
            <a:r>
              <a:rPr lang="en-US" sz="2300" dirty="0">
                <a:solidFill>
                  <a:schemeClr val="bg2"/>
                </a:solidFill>
              </a:rPr>
              <a:t>Contact us at </a:t>
            </a:r>
            <a:r>
              <a:rPr lang="en-US" sz="2300" u="sng" dirty="0">
                <a:solidFill>
                  <a:schemeClr val="bg2"/>
                </a:solidFill>
              </a:rPr>
              <a:t>https://support.aws.amazon.com/#/contacts/aws-training</a:t>
            </a:r>
            <a:r>
              <a:rPr lang="en-US" sz="2300" dirty="0">
                <a:solidFill>
                  <a:schemeClr val="bg2"/>
                </a:solidFill>
              </a:rPr>
              <a:t>. </a:t>
            </a:r>
            <a:br>
              <a:rPr lang="en-US" sz="2300" dirty="0">
                <a:solidFill>
                  <a:schemeClr val="bg2"/>
                </a:solidFill>
              </a:rPr>
            </a:br>
            <a:r>
              <a:rPr lang="en-US" sz="2300" dirty="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xmlns="" id="{DC4FACA1-07DC-44B9-A79C-2B7C9D1B9221}"/>
              </a:ext>
              <a:ext uri="{C183D7F6-B498-43B3-948B-1728B52AA6E4}">
                <adec:decorative xmlns:adec="http://schemas.microsoft.com/office/drawing/2017/decorative" xmlns=""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xmlns="" id="{EE5B0121-CFE7-4143-B7F3-FE4930450613}"/>
                </a:ext>
                <a:ext uri="{C183D7F6-B498-43B3-948B-1728B52AA6E4}">
                  <adec:decorative xmlns:adec="http://schemas.microsoft.com/office/drawing/2017/decorative" xmlns=""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xmlns="" id="{9BA1593B-ADE5-482C-A193-F57F78F9B860}"/>
                </a:ext>
                <a:ext uri="{C183D7F6-B498-43B3-948B-1728B52AA6E4}">
                  <adec:decorative xmlns:adec="http://schemas.microsoft.com/office/drawing/2017/decorative" xmlns=""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xmlns="" id="{A301667F-582A-4041-A2DA-F90362AE9A01}"/>
                </a:ext>
                <a:ext uri="{C183D7F6-B498-43B3-948B-1728B52AA6E4}">
                  <adec:decorative xmlns:adec="http://schemas.microsoft.com/office/drawing/2017/decorative" xmlns=""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xmlns="" id="{A99EDB1B-417F-40E6-B075-BDD46EDBA854}"/>
                </a:ext>
                <a:ext uri="{C183D7F6-B498-43B3-948B-1728B52AA6E4}">
                  <adec:decorative xmlns:adec="http://schemas.microsoft.com/office/drawing/2017/decorative" xmlns=""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Icons">
              <a:extLst>
                <a:ext uri="{FF2B5EF4-FFF2-40B4-BE49-F238E27FC236}">
                  <a16:creationId xmlns:a16="http://schemas.microsoft.com/office/drawing/2014/main" xmlns="" id="{C128A75B-DB20-42AF-A3FD-12E5F3588ACE}"/>
                </a:ext>
                <a:ext uri="{C183D7F6-B498-43B3-948B-1728B52AA6E4}">
                  <adec:decorative xmlns:adec="http://schemas.microsoft.com/office/drawing/2017/decorative" xmlns=""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xmlns="" id="{41BC3838-CAD1-4E45-A629-8FAE25F8F357}"/>
                </a:ext>
                <a:ext uri="{C183D7F6-B498-43B3-948B-1728B52AA6E4}">
                  <adec:decorative xmlns:adec="http://schemas.microsoft.com/office/drawing/2017/decorative" xmlns="" val="1"/>
                </a:ext>
              </a:extLst>
            </p:cNvPr>
            <p:cNvPicPr>
              <a:picLocks noSelect="1"/>
            </p:cNvPicPr>
            <p:nvPr/>
          </p:nvPicPr>
          <p:blipFill>
            <a:blip r:embed="rId5">
              <a:extLst>
                <a:ext uri="{96DAC541-7B7A-43D3-8B79-37D633B846F1}">
                  <asvg:svgBlip xmlns:asvg="http://schemas.microsoft.com/office/drawing/2016/SVG/main" xmlns=""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xmlns=""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xmlns=""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xmlns=""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dirty="0"/>
              <a:t>“Enter quote here.”</a:t>
            </a:r>
          </a:p>
        </p:txBody>
      </p:sp>
      <p:sp>
        <p:nvSpPr>
          <p:cNvPr id="3" name="Quoted person">
            <a:extLst>
              <a:ext uri="{FF2B5EF4-FFF2-40B4-BE49-F238E27FC236}">
                <a16:creationId xmlns:a16="http://schemas.microsoft.com/office/drawing/2014/main" xmlns=""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7" name="Content Placeholder 6">
            <a:extLst>
              <a:ext uri="{FF2B5EF4-FFF2-40B4-BE49-F238E27FC236}">
                <a16:creationId xmlns:a16="http://schemas.microsoft.com/office/drawing/2014/main" xmlns=""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a16="http://schemas.microsoft.com/office/drawing/2014/main" xmlns=""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C3AAB48A-4CC9-410B-9FD0-0E32778B6BFF}"/>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xmlns="" id="{A644AF2C-FFDC-4661-BF6B-D208E5E816FA}"/>
              </a:ext>
              <a:ext uri="{C183D7F6-B498-43B3-948B-1728B52AA6E4}">
                <adec:decorative xmlns:adec="http://schemas.microsoft.com/office/drawing/2017/decorative" xmlns=""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xmlns="" id="{CA5A47F4-760F-45B4-9DF3-86A7530E62D0}"/>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Placeholder 11">
            <a:extLst>
              <a:ext uri="{FF2B5EF4-FFF2-40B4-BE49-F238E27FC236}">
                <a16:creationId xmlns:a16="http://schemas.microsoft.com/office/drawing/2014/main" xmlns=""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dirty="0"/>
              <a:t>Service icon</a:t>
            </a:r>
          </a:p>
        </p:txBody>
      </p:sp>
      <p:sp>
        <p:nvSpPr>
          <p:cNvPr id="5" name="Text Placeholder 4">
            <a:extLst>
              <a:ext uri="{FF2B5EF4-FFF2-40B4-BE49-F238E27FC236}">
                <a16:creationId xmlns:a16="http://schemas.microsoft.com/office/drawing/2014/main" xmlns=""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dirty="0"/>
              <a:t>Add service name here</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CA5A47F4-760F-45B4-9DF3-86A7530E62D0}"/>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a16="http://schemas.microsoft.com/office/drawing/2014/main" xmlns=""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xmlns="" id="{A644AF2C-FFDC-4661-BF6B-D208E5E816FA}"/>
              </a:ext>
              <a:ext uri="{C183D7F6-B498-43B3-948B-1728B52AA6E4}">
                <adec:decorative xmlns:adec="http://schemas.microsoft.com/office/drawing/2017/decorative" xmlns=""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Service Introduction Slide</a:t>
            </a:r>
          </a:p>
        </p:txBody>
      </p:sp>
      <p:sp>
        <p:nvSpPr>
          <p:cNvPr id="8" name="Content Right">
            <a:extLst>
              <a:ext uri="{FF2B5EF4-FFF2-40B4-BE49-F238E27FC236}">
                <a16:creationId xmlns:a16="http://schemas.microsoft.com/office/drawing/2014/main" xmlns=""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Picture Placeholder 4">
            <a:extLst>
              <a:ext uri="{FF2B5EF4-FFF2-40B4-BE49-F238E27FC236}">
                <a16:creationId xmlns:a16="http://schemas.microsoft.com/office/drawing/2014/main" xmlns="" id="{E25EBCDC-6C07-4B35-82D5-0AC6628754E6}"/>
              </a:ext>
              <a:ext uri="{C183D7F6-B498-43B3-948B-1728B52AA6E4}">
                <adec:decorative xmlns:adec="http://schemas.microsoft.com/office/drawing/2017/decorative" xmlns=""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30E2FEDB-7122-4CE9-A695-390387894502}"/>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xmlns="" id="{32C43914-0D84-493F-9BEB-DF30C6FD4C97}"/>
              </a:ext>
              <a:ext uri="{C183D7F6-B498-43B3-948B-1728B52AA6E4}">
                <adec:decorative xmlns:adec="http://schemas.microsoft.com/office/drawing/2017/decorative" xmlns=""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a16="http://schemas.microsoft.com/office/drawing/2014/main" xmlns=""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xmlns=""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30E2FEDB-7122-4CE9-A695-390387894502}"/>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 uri="{C183D7F6-B498-43B3-948B-1728B52AA6E4}">
                <adec:decorative xmlns:adec="http://schemas.microsoft.com/office/drawing/2017/decorative" xmlns=""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a16="http://schemas.microsoft.com/office/drawing/2014/main" xmlns=""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a16="http://schemas.microsoft.com/office/drawing/2014/main" xmlns=""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839B152F-AE78-42AF-B8FB-09C753D41393}"/>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ECE86FD8-F169-471F-88EA-8FF7FCC5008E}"/>
              </a:ext>
              <a:ext uri="{C183D7F6-B498-43B3-948B-1728B52AA6E4}">
                <adec:decorative xmlns:adec="http://schemas.microsoft.com/office/drawing/2017/decorative" xmlns=""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xmlns="" id="{027B77B7-F317-4AA6-A627-75F5AE2E7A57}"/>
                </a:ext>
                <a:ext uri="{C183D7F6-B498-43B3-948B-1728B52AA6E4}">
                  <adec:decorative xmlns:adec="http://schemas.microsoft.com/office/drawing/2017/decorative" xmlns=""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xmlns="" id="{30CD656D-5337-4244-BA3E-ABD963579911}"/>
                </a:ext>
                <a:ext uri="{C183D7F6-B498-43B3-948B-1728B52AA6E4}">
                  <adec:decorative xmlns:adec="http://schemas.microsoft.com/office/drawing/2017/decorative" xmlns=""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xmlns="" id="{66A5F4A5-2CA3-4E34-97C1-74E113BA3D7E}"/>
                </a:ext>
                <a:ext uri="{C183D7F6-B498-43B3-948B-1728B52AA6E4}">
                  <adec:decorative xmlns:adec="http://schemas.microsoft.com/office/drawing/2017/decorative" xmlns=""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xmlns="" id="{961F7EBA-6264-4D1A-BA90-2C8A61C69B37}"/>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xmlns=""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xmlns=""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xmlns=""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1 header, and 2 text columns</a:t>
            </a:r>
          </a:p>
        </p:txBody>
      </p:sp>
      <p:sp>
        <p:nvSpPr>
          <p:cNvPr id="3" name="Content Header">
            <a:extLst>
              <a:ext uri="{FF2B5EF4-FFF2-40B4-BE49-F238E27FC236}">
                <a16:creationId xmlns:a16="http://schemas.microsoft.com/office/drawing/2014/main" xmlns=""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headers, and text columns</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a16="http://schemas.microsoft.com/office/drawing/2014/main" xmlns=""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a16="http://schemas.microsoft.com/office/drawing/2014/main" xmlns=""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xmlns=""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xmlns="" id="{E9ECC349-DC9E-43B4-9780-22F11542C500}"/>
              </a:ext>
              <a:ext uri="{C183D7F6-B498-43B3-948B-1728B52AA6E4}">
                <adec:decorative xmlns:adec="http://schemas.microsoft.com/office/drawing/2017/decorative" xmlns=""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pictures, 2 headers, and 2 text columns</a:t>
            </a:r>
          </a:p>
        </p:txBody>
      </p:sp>
      <p:sp>
        <p:nvSpPr>
          <p:cNvPr id="11" name="Picture Left">
            <a:extLst>
              <a:ext uri="{FF2B5EF4-FFF2-40B4-BE49-F238E27FC236}">
                <a16:creationId xmlns:a16="http://schemas.microsoft.com/office/drawing/2014/main" xmlns="" id="{97C88FB1-7BD6-48D3-9B99-1098619F5246}"/>
              </a:ext>
              <a:ext uri="{C183D7F6-B498-43B3-948B-1728B52AA6E4}">
                <adec:decorative xmlns:adec="http://schemas.microsoft.com/office/drawing/2017/decorative" xmlns=""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a16="http://schemas.microsoft.com/office/drawing/2014/main" xmlns="" id="{536ADC96-59CC-4670-BA80-757A11151BF9}"/>
              </a:ext>
              <a:ext uri="{C183D7F6-B498-43B3-948B-1728B52AA6E4}">
                <adec:decorative xmlns:adec="http://schemas.microsoft.com/office/drawing/2017/decorative" xmlns=""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xmlns=""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text columns</a:t>
            </a:r>
          </a:p>
        </p:txBody>
      </p:sp>
      <p:sp>
        <p:nvSpPr>
          <p:cNvPr id="7" name="Content Left">
            <a:extLst>
              <a:ext uri="{FF2B5EF4-FFF2-40B4-BE49-F238E27FC236}">
                <a16:creationId xmlns:a16="http://schemas.microsoft.com/office/drawing/2014/main" xmlns=""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a16="http://schemas.microsoft.com/office/drawing/2014/main" xmlns=""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a16="http://schemas.microsoft.com/office/drawing/2014/main" xmlns=""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xmlns="" id="{849E56B7-246D-4386-B8C5-E253AD940C1B}"/>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headers and 3 text columns</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a16="http://schemas.microsoft.com/office/drawing/2014/main" xmlns=""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a16="http://schemas.microsoft.com/office/drawing/2014/main" xmlns=""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xmlns=""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picture3, 3 headers, and 3text columns</a:t>
            </a:r>
          </a:p>
        </p:txBody>
      </p:sp>
      <p:sp>
        <p:nvSpPr>
          <p:cNvPr id="11" name="Picture Left">
            <a:extLst>
              <a:ext uri="{FF2B5EF4-FFF2-40B4-BE49-F238E27FC236}">
                <a16:creationId xmlns:a16="http://schemas.microsoft.com/office/drawing/2014/main" xmlns="" id="{97C88FB1-7BD6-48D3-9B99-1098619F5246}"/>
              </a:ext>
              <a:ext uri="{C183D7F6-B498-43B3-948B-1728B52AA6E4}">
                <adec:decorative xmlns:adec="http://schemas.microsoft.com/office/drawing/2017/decorative" xmlns=""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a16="http://schemas.microsoft.com/office/drawing/2014/main" xmlns="" id="{536ADC96-59CC-4670-BA80-757A11151BF9}"/>
              </a:ext>
              <a:ext uri="{C183D7F6-B498-43B3-948B-1728B52AA6E4}">
                <adec:decorative xmlns:adec="http://schemas.microsoft.com/office/drawing/2017/decorative" xmlns=""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xmlns=""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a16="http://schemas.microsoft.com/office/drawing/2014/main" xmlns="" id="{DEC705E3-5BBB-4173-AAF5-E12991B7D59F}"/>
              </a:ext>
              <a:ext uri="{C183D7F6-B498-43B3-948B-1728B52AA6E4}">
                <adec:decorative xmlns:adec="http://schemas.microsoft.com/office/drawing/2017/decorative" xmlns=""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xmlns=""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xmlns=""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a16="http://schemas.microsoft.com/office/drawing/2014/main" xmlns=""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a16="http://schemas.microsoft.com/office/drawing/2014/main" xmlns=""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a16="http://schemas.microsoft.com/office/drawing/2014/main" xmlns=""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a16="http://schemas.microsoft.com/office/drawing/2014/main" xmlns=""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xmlns="" id="{1BFB2E0D-B82D-49CC-9802-AFB8BA6D0938}"/>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headers, and 4 text columns</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a16="http://schemas.microsoft.com/office/drawing/2014/main" xmlns=""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a16="http://schemas.microsoft.com/office/drawing/2014/main" xmlns=""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xmlns=""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a16="http://schemas.microsoft.com/office/drawing/2014/main" xmlns=""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xmlns=""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4 headers, and 4 text columns</a:t>
            </a:r>
          </a:p>
        </p:txBody>
      </p:sp>
      <p:sp>
        <p:nvSpPr>
          <p:cNvPr id="11" name="Picture Left">
            <a:extLst>
              <a:ext uri="{FF2B5EF4-FFF2-40B4-BE49-F238E27FC236}">
                <a16:creationId xmlns:a16="http://schemas.microsoft.com/office/drawing/2014/main" xmlns="" id="{97C88FB1-7BD6-48D3-9B99-1098619F5246}"/>
              </a:ext>
              <a:ext uri="{C183D7F6-B498-43B3-948B-1728B52AA6E4}">
                <adec:decorative xmlns:adec="http://schemas.microsoft.com/office/drawing/2017/decorative" xmlns=""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Center Left">
            <a:extLst>
              <a:ext uri="{FF2B5EF4-FFF2-40B4-BE49-F238E27FC236}">
                <a16:creationId xmlns:a16="http://schemas.microsoft.com/office/drawing/2014/main" xmlns="" id="{536ADC96-59CC-4670-BA80-757A11151BF9}"/>
              </a:ext>
              <a:ext uri="{C183D7F6-B498-43B3-948B-1728B52AA6E4}">
                <adec:decorative xmlns:adec="http://schemas.microsoft.com/office/drawing/2017/decorative" xmlns=""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xmlns=""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Center Right">
            <a:extLst>
              <a:ext uri="{FF2B5EF4-FFF2-40B4-BE49-F238E27FC236}">
                <a16:creationId xmlns:a16="http://schemas.microsoft.com/office/drawing/2014/main" xmlns="" id="{DEC705E3-5BBB-4173-AAF5-E12991B7D59F}"/>
              </a:ext>
              <a:ext uri="{C183D7F6-B498-43B3-948B-1728B52AA6E4}">
                <adec:decorative xmlns:adec="http://schemas.microsoft.com/office/drawing/2017/decorative" xmlns=""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xmlns=""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xmlns=""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Right">
            <a:extLst>
              <a:ext uri="{FF2B5EF4-FFF2-40B4-BE49-F238E27FC236}">
                <a16:creationId xmlns:a16="http://schemas.microsoft.com/office/drawing/2014/main" xmlns=""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xmlns=""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xmlns=""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xmlns="" id="{7B3DCE0D-B1BB-4208-8FF4-6B7AC00DC28E}"/>
              </a:ext>
              <a:ext uri="{C183D7F6-B498-43B3-948B-1728B52AA6E4}">
                <adec:decorative xmlns:adec="http://schemas.microsoft.com/office/drawing/2017/decorative" xmlns=""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xmlns="" id="{B149FB85-86EE-4435-AFFD-185416ABD0BC}"/>
                </a:ext>
                <a:ext uri="{C183D7F6-B498-43B3-948B-1728B52AA6E4}">
                  <adec:decorative xmlns:adec="http://schemas.microsoft.com/office/drawing/2017/decorative" xmlns=""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xmlns="" id="{F802EE88-1736-4DCA-8546-B833E1DC91F1}"/>
                </a:ext>
                <a:ext uri="{C183D7F6-B498-43B3-948B-1728B52AA6E4}">
                  <adec:decorative xmlns:adec="http://schemas.microsoft.com/office/drawing/2017/decorative" xmlns=""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xmlns="" id="{1909D555-A83A-43A3-ACF3-38A8D3D654E1}"/>
                </a:ext>
                <a:ext uri="{C183D7F6-B498-43B3-948B-1728B52AA6E4}">
                  <adec:decorative xmlns:adec="http://schemas.microsoft.com/office/drawing/2017/decorative" xmlns=""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F4EB4C23-6D3D-4AFD-8C20-ABBDE0E95555}"/>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xmlns=""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xmlns=""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a16="http://schemas.microsoft.com/office/drawing/2014/main" xmlns=""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5E25BD5-0A7A-4C0F-8C7B-5FB1E17082BE}"/>
              </a:ext>
            </a:extLst>
          </p:cNvPr>
          <p:cNvSpPr>
            <a:spLocks noGrp="1"/>
          </p:cNvSpPr>
          <p:nvPr>
            <p:ph type="title" hasCustomPrompt="1"/>
          </p:nvPr>
        </p:nvSpPr>
        <p:spPr/>
        <p:txBody>
          <a:bodyPr/>
          <a:lstStyle>
            <a:lvl1pPr>
              <a:defRPr/>
            </a:lvl1pPr>
          </a:lstStyle>
          <a:p>
            <a:r>
              <a:rPr lang="en-US" dirty="0"/>
              <a:t>Title, 4 small pictures, 4 headers, and 4 text fields</a:t>
            </a:r>
          </a:p>
        </p:txBody>
      </p:sp>
      <p:sp>
        <p:nvSpPr>
          <p:cNvPr id="11" name="Picture 1">
            <a:extLst>
              <a:ext uri="{FF2B5EF4-FFF2-40B4-BE49-F238E27FC236}">
                <a16:creationId xmlns:a16="http://schemas.microsoft.com/office/drawing/2014/main" xmlns="" id="{BA2767B8-F34C-4600-8F4B-21C0CDFE578E}"/>
              </a:ext>
              <a:ext uri="{C183D7F6-B498-43B3-948B-1728B52AA6E4}">
                <adec:decorative xmlns:adec="http://schemas.microsoft.com/office/drawing/2017/decorative" xmlns=""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xmlns=""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xmlns=""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xmlns="" id="{0CE211BC-1E62-4A42-A199-9B1FBAD2CE23}"/>
              </a:ext>
              <a:ext uri="{C183D7F6-B498-43B3-948B-1728B52AA6E4}">
                <adec:decorative xmlns:adec="http://schemas.microsoft.com/office/drawing/2017/decorative" xmlns=""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xmlns=""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xmlns=""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xmlns="" id="{815CD5D2-790A-41FA-B807-B7B212763D05}"/>
              </a:ext>
              <a:ext uri="{C183D7F6-B498-43B3-948B-1728B52AA6E4}">
                <adec:decorative xmlns:adec="http://schemas.microsoft.com/office/drawing/2017/decorative" xmlns=""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xmlns=""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xmlns=""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xmlns="" id="{1D19D589-0526-4B91-878C-8F5B57AFE6B1}"/>
              </a:ext>
              <a:ext uri="{C183D7F6-B498-43B3-948B-1728B52AA6E4}">
                <adec:decorative xmlns:adec="http://schemas.microsoft.com/office/drawing/2017/decorative" xmlns=""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xmlns=""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xmlns=""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and 4 headers</a:t>
            </a:r>
          </a:p>
        </p:txBody>
      </p:sp>
      <p:sp>
        <p:nvSpPr>
          <p:cNvPr id="11" name="Picture Left">
            <a:extLst>
              <a:ext uri="{FF2B5EF4-FFF2-40B4-BE49-F238E27FC236}">
                <a16:creationId xmlns:a16="http://schemas.microsoft.com/office/drawing/2014/main" xmlns="" id="{97C88FB1-7BD6-48D3-9B99-1098619F5246}"/>
              </a:ext>
              <a:ext uri="{C183D7F6-B498-43B3-948B-1728B52AA6E4}">
                <adec:decorative xmlns:adec="http://schemas.microsoft.com/office/drawing/2017/decorative" xmlns=""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xmlns=""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2" name="Picture Center Left">
            <a:extLst>
              <a:ext uri="{FF2B5EF4-FFF2-40B4-BE49-F238E27FC236}">
                <a16:creationId xmlns:a16="http://schemas.microsoft.com/office/drawing/2014/main" xmlns="" id="{536ADC96-59CC-4670-BA80-757A11151BF9}"/>
              </a:ext>
              <a:ext uri="{C183D7F6-B498-43B3-948B-1728B52AA6E4}">
                <adec:decorative xmlns:adec="http://schemas.microsoft.com/office/drawing/2017/decorative" xmlns=""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xmlns=""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3" name="Picture Center Right">
            <a:extLst>
              <a:ext uri="{FF2B5EF4-FFF2-40B4-BE49-F238E27FC236}">
                <a16:creationId xmlns:a16="http://schemas.microsoft.com/office/drawing/2014/main" xmlns="" id="{DEC705E3-5BBB-4173-AAF5-E12991B7D59F}"/>
              </a:ext>
              <a:ext uri="{C183D7F6-B498-43B3-948B-1728B52AA6E4}">
                <adec:decorative xmlns:adec="http://schemas.microsoft.com/office/drawing/2017/decorative" xmlns=""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xmlns=""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4" name="Picture Right">
            <a:extLst>
              <a:ext uri="{FF2B5EF4-FFF2-40B4-BE49-F238E27FC236}">
                <a16:creationId xmlns:a16="http://schemas.microsoft.com/office/drawing/2014/main" xmlns=""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xmlns=""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5E25BD5-0A7A-4C0F-8C7B-5FB1E17082BE}"/>
              </a:ext>
            </a:extLst>
          </p:cNvPr>
          <p:cNvSpPr>
            <a:spLocks noGrp="1"/>
          </p:cNvSpPr>
          <p:nvPr>
            <p:ph type="title" hasCustomPrompt="1"/>
          </p:nvPr>
        </p:nvSpPr>
        <p:spPr/>
        <p:txBody>
          <a:bodyPr/>
          <a:lstStyle>
            <a:lvl1pPr>
              <a:defRPr/>
            </a:lvl1pPr>
          </a:lstStyle>
          <a:p>
            <a:r>
              <a:rPr lang="en-US" dirty="0"/>
              <a:t>1 text box, 6 Images, and 6 text boxes</a:t>
            </a:r>
          </a:p>
        </p:txBody>
      </p:sp>
      <p:sp>
        <p:nvSpPr>
          <p:cNvPr id="11" name="Picture 1">
            <a:extLst>
              <a:ext uri="{FF2B5EF4-FFF2-40B4-BE49-F238E27FC236}">
                <a16:creationId xmlns:a16="http://schemas.microsoft.com/office/drawing/2014/main" xmlns="" id="{BA2767B8-F34C-4600-8F4B-21C0CDFE578E}"/>
              </a:ext>
              <a:ext uri="{C183D7F6-B498-43B3-948B-1728B52AA6E4}">
                <adec:decorative xmlns:adec="http://schemas.microsoft.com/office/drawing/2017/decorative" xmlns=""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dirty="0"/>
              <a:t>Click icon to add image</a:t>
            </a:r>
          </a:p>
        </p:txBody>
      </p:sp>
      <p:sp>
        <p:nvSpPr>
          <p:cNvPr id="7" name="Content 1">
            <a:extLst>
              <a:ext uri="{FF2B5EF4-FFF2-40B4-BE49-F238E27FC236}">
                <a16:creationId xmlns:a16="http://schemas.microsoft.com/office/drawing/2014/main" xmlns=""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xmlns="" id="{0CE211BC-1E62-4A42-A199-9B1FBAD2CE23}"/>
              </a:ext>
              <a:ext uri="{C183D7F6-B498-43B3-948B-1728B52AA6E4}">
                <adec:decorative xmlns:adec="http://schemas.microsoft.com/office/drawing/2017/decorative" xmlns=""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xmlns=""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xmlns="" id="{815CD5D2-790A-41FA-B807-B7B212763D05}"/>
              </a:ext>
              <a:ext uri="{C183D7F6-B498-43B3-948B-1728B52AA6E4}">
                <adec:decorative xmlns:adec="http://schemas.microsoft.com/office/drawing/2017/decorative" xmlns=""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xmlns=""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xmlns="" id="{1D19D589-0526-4B91-878C-8F5B57AFE6B1}"/>
              </a:ext>
              <a:ext uri="{C183D7F6-B498-43B3-948B-1728B52AA6E4}">
                <adec:decorative xmlns:adec="http://schemas.microsoft.com/office/drawing/2017/decorative" xmlns=""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xmlns=""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xmlns="" id="{6A136B8D-0BEF-4C03-8B3C-BF95C65548B3}"/>
              </a:ext>
              <a:ext uri="{C183D7F6-B498-43B3-948B-1728B52AA6E4}">
                <adec:decorative xmlns:adec="http://schemas.microsoft.com/office/drawing/2017/decorative" xmlns=""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xmlns=""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xmlns="" id="{AF549A83-F8CE-463B-9ED5-5A303AC8AC23}"/>
              </a:ext>
              <a:ext uri="{C183D7F6-B498-43B3-948B-1728B52AA6E4}">
                <adec:decorative xmlns:adec="http://schemas.microsoft.com/office/drawing/2017/decorative" xmlns=""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xmlns=""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hf hdr="0" ft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5E25BD5-0A7A-4C0F-8C7B-5FB1E17082BE}"/>
              </a:ext>
            </a:extLst>
          </p:cNvPr>
          <p:cNvSpPr>
            <a:spLocks noGrp="1"/>
          </p:cNvSpPr>
          <p:nvPr>
            <p:ph type="title" hasCustomPrompt="1"/>
          </p:nvPr>
        </p:nvSpPr>
        <p:spPr/>
        <p:txBody>
          <a:bodyPr/>
          <a:lstStyle>
            <a:lvl1pPr>
              <a:defRPr/>
            </a:lvl1pPr>
          </a:lstStyle>
          <a:p>
            <a:r>
              <a:rPr lang="en-US" dirty="0"/>
              <a:t>Title, 8 pictures, 8 headers, and 8 text fields</a:t>
            </a:r>
          </a:p>
        </p:txBody>
      </p:sp>
      <p:sp>
        <p:nvSpPr>
          <p:cNvPr id="11" name="Picture 1">
            <a:extLst>
              <a:ext uri="{FF2B5EF4-FFF2-40B4-BE49-F238E27FC236}">
                <a16:creationId xmlns:a16="http://schemas.microsoft.com/office/drawing/2014/main" xmlns="" id="{BA2767B8-F34C-4600-8F4B-21C0CDFE578E}"/>
              </a:ext>
              <a:ext uri="{C183D7F6-B498-43B3-948B-1728B52AA6E4}">
                <adec:decorative xmlns:adec="http://schemas.microsoft.com/office/drawing/2017/decorative" xmlns=""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xmlns=""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xmlns=""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xmlns="" id="{0CE211BC-1E62-4A42-A199-9B1FBAD2CE23}"/>
              </a:ext>
              <a:ext uri="{C183D7F6-B498-43B3-948B-1728B52AA6E4}">
                <adec:decorative xmlns:adec="http://schemas.microsoft.com/office/drawing/2017/decorative" xmlns=""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xmlns=""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xmlns=""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xmlns="" id="{815CD5D2-790A-41FA-B807-B7B212763D05}"/>
              </a:ext>
              <a:ext uri="{C183D7F6-B498-43B3-948B-1728B52AA6E4}">
                <adec:decorative xmlns:adec="http://schemas.microsoft.com/office/drawing/2017/decorative" xmlns=""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xmlns=""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xmlns=""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xmlns="" id="{1D19D589-0526-4B91-878C-8F5B57AFE6B1}"/>
              </a:ext>
              <a:ext uri="{C183D7F6-B498-43B3-948B-1728B52AA6E4}">
                <adec:decorative xmlns:adec="http://schemas.microsoft.com/office/drawing/2017/decorative" xmlns=""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xmlns=""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xmlns=""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xmlns="" id="{6A136B8D-0BEF-4C03-8B3C-BF95C65548B3}"/>
              </a:ext>
              <a:ext uri="{C183D7F6-B498-43B3-948B-1728B52AA6E4}">
                <adec:decorative xmlns:adec="http://schemas.microsoft.com/office/drawing/2017/decorative" xmlns=""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xmlns=""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a16="http://schemas.microsoft.com/office/drawing/2014/main" xmlns=""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xmlns="" id="{AF549A83-F8CE-463B-9ED5-5A303AC8AC23}"/>
              </a:ext>
              <a:ext uri="{C183D7F6-B498-43B3-948B-1728B52AA6E4}">
                <adec:decorative xmlns:adec="http://schemas.microsoft.com/office/drawing/2017/decorative" xmlns=""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xmlns=""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a16="http://schemas.microsoft.com/office/drawing/2014/main" xmlns=""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6" name="Picture 7">
            <a:extLst>
              <a:ext uri="{FF2B5EF4-FFF2-40B4-BE49-F238E27FC236}">
                <a16:creationId xmlns:a16="http://schemas.microsoft.com/office/drawing/2014/main" xmlns="" id="{0FD6813E-DBAA-47AF-94A9-F300864878FA}"/>
              </a:ext>
              <a:ext uri="{C183D7F6-B498-43B3-948B-1728B52AA6E4}">
                <adec:decorative xmlns:adec="http://schemas.microsoft.com/office/drawing/2017/decorative" xmlns=""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xmlns=""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a16="http://schemas.microsoft.com/office/drawing/2014/main" xmlns=""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9" name="Picture 8">
            <a:extLst>
              <a:ext uri="{FF2B5EF4-FFF2-40B4-BE49-F238E27FC236}">
                <a16:creationId xmlns:a16="http://schemas.microsoft.com/office/drawing/2014/main" xmlns="" id="{9A78C933-BE2D-4980-BE96-E14880669883}"/>
              </a:ext>
              <a:ext uri="{C183D7F6-B498-43B3-948B-1728B52AA6E4}">
                <adec:decorative xmlns:adec="http://schemas.microsoft.com/office/drawing/2017/decorative" xmlns=""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dirty="0"/>
              <a:t>Click icon to add image</a:t>
            </a:r>
          </a:p>
        </p:txBody>
      </p:sp>
      <p:sp>
        <p:nvSpPr>
          <p:cNvPr id="40" name="Content Header 8">
            <a:extLst>
              <a:ext uri="{FF2B5EF4-FFF2-40B4-BE49-F238E27FC236}">
                <a16:creationId xmlns:a16="http://schemas.microsoft.com/office/drawing/2014/main" xmlns=""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a16="http://schemas.microsoft.com/office/drawing/2014/main" xmlns=""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8 pictures</a:t>
            </a:r>
          </a:p>
        </p:txBody>
      </p:sp>
      <p:sp>
        <p:nvSpPr>
          <p:cNvPr id="11" name="Picture 1">
            <a:extLst>
              <a:ext uri="{FF2B5EF4-FFF2-40B4-BE49-F238E27FC236}">
                <a16:creationId xmlns:a16="http://schemas.microsoft.com/office/drawing/2014/main" xmlns=""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xmlns=""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xmlns=""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xmlns=""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xmlns=""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xmlns=""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xmlns=""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xmlns=""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a16="http://schemas.microsoft.com/office/drawing/2014/main" xmlns="" id="{5C923B7C-0930-466B-9A4C-4F269F22E021}"/>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a16="http://schemas.microsoft.com/office/drawing/2014/main" xmlns=""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xmlns=""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xmlns="" id="{C6078C7F-2E33-426C-96FF-E7084DD86E7E}"/>
                </a:ext>
                <a:ext uri="{C183D7F6-B498-43B3-948B-1728B52AA6E4}">
                  <adec:decorative xmlns:adec="http://schemas.microsoft.com/office/drawing/2017/decorative" xmlns=""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BKG-RT">
              <a:extLst>
                <a:ext uri="{FF2B5EF4-FFF2-40B4-BE49-F238E27FC236}">
                  <a16:creationId xmlns:a16="http://schemas.microsoft.com/office/drawing/2014/main" xmlns="" id="{5D3C4E6B-760F-4EC0-919D-D0EEACF9ACA9}"/>
                </a:ext>
                <a:ext uri="{C183D7F6-B498-43B3-948B-1728B52AA6E4}">
                  <adec:decorative xmlns:adec="http://schemas.microsoft.com/office/drawing/2017/decorative" xmlns=""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8" name="AWS Logo">
              <a:extLst>
                <a:ext uri="{FF2B5EF4-FFF2-40B4-BE49-F238E27FC236}">
                  <a16:creationId xmlns:a16="http://schemas.microsoft.com/office/drawing/2014/main" xmlns="" id="{90E6AE4C-E744-4586-850E-BEDD7EE7AB80}"/>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xmlns=""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xmlns=""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dirty="0"/>
              <a:t>Question and Responses</a:t>
            </a:r>
          </a:p>
        </p:txBody>
      </p:sp>
      <p:sp>
        <p:nvSpPr>
          <p:cNvPr id="7" name="Question">
            <a:extLst>
              <a:ext uri="{FF2B5EF4-FFF2-40B4-BE49-F238E27FC236}">
                <a16:creationId xmlns:a16="http://schemas.microsoft.com/office/drawing/2014/main" xmlns=""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xmlns=""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xmlns=""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xmlns=""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xmlns=""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xmlns=""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xmlns=""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xmlns=""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xmlns=""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xmlns=""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xmlns=""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xmlns=""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xmlns=""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xmlns=""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xmlns=""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xmlns=""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grpSp>
        <p:nvGrpSpPr>
          <p:cNvPr id="12" name="Background">
            <a:extLst>
              <a:ext uri="{FF2B5EF4-FFF2-40B4-BE49-F238E27FC236}">
                <a16:creationId xmlns:a16="http://schemas.microsoft.com/office/drawing/2014/main" xmlns=""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xmlns="" id="{1BDF6026-D674-4E63-8B3A-CBDFE9E787C1}"/>
                </a:ext>
                <a:ext uri="{C183D7F6-B498-43B3-948B-1728B52AA6E4}">
                  <adec:decorative xmlns:adec="http://schemas.microsoft.com/office/drawing/2017/decorative" xmlns=""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xmlns="" id="{06BB4668-D264-4030-8700-4F9782A61534}"/>
                </a:ext>
                <a:ext uri="{C183D7F6-B498-43B3-948B-1728B52AA6E4}">
                  <adec:decorative xmlns:adec="http://schemas.microsoft.com/office/drawing/2017/decorative" xmlns=""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KG-RT">
              <a:extLst>
                <a:ext uri="{FF2B5EF4-FFF2-40B4-BE49-F238E27FC236}">
                  <a16:creationId xmlns:a16="http://schemas.microsoft.com/office/drawing/2014/main" xmlns="" id="{8E17F594-599B-4FD9-8BCB-8E1C019CCB44}"/>
                </a:ext>
                <a:ext uri="{C183D7F6-B498-43B3-948B-1728B52AA6E4}">
                  <adec:decorative xmlns:adec="http://schemas.microsoft.com/office/drawing/2017/decorative" xmlns=""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xmlns="" id="{3826BD34-BA31-4D91-BFD2-6BBD94A51D24}"/>
                </a:ext>
                <a:ext uri="{C183D7F6-B498-43B3-948B-1728B52AA6E4}">
                  <adec:decorative xmlns:adec="http://schemas.microsoft.com/office/drawing/2017/decorative" xmlns=""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xmlns=""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xmlns=""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xmlns=""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xmlns="" id="{BF122BEF-CA51-4B5F-A9D2-5B4722001489}"/>
                </a:ext>
                <a:ext uri="{C183D7F6-B498-43B3-948B-1728B52AA6E4}">
                  <adec:decorative xmlns:adec="http://schemas.microsoft.com/office/drawing/2017/decorative" xmlns=""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KG-RT">
              <a:extLst>
                <a:ext uri="{FF2B5EF4-FFF2-40B4-BE49-F238E27FC236}">
                  <a16:creationId xmlns:a16="http://schemas.microsoft.com/office/drawing/2014/main" xmlns="" id="{80E3899F-10AE-440C-9957-5E3536890A76}"/>
                </a:ext>
                <a:ext uri="{C183D7F6-B498-43B3-948B-1728B52AA6E4}">
                  <adec:decorative xmlns:adec="http://schemas.microsoft.com/office/drawing/2017/decorative" xmlns=""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6" name="AWS Logo">
              <a:extLst>
                <a:ext uri="{FF2B5EF4-FFF2-40B4-BE49-F238E27FC236}">
                  <a16:creationId xmlns:a16="http://schemas.microsoft.com/office/drawing/2014/main" xmlns="" id="{AFED23B7-B88C-4046-B460-7E08C859BC75}"/>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xmlns=""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xmlns=""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xmlns=""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a16="http://schemas.microsoft.com/office/drawing/2014/main" xmlns=""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xmlns=""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xmlns=""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xmlns="" id="{1C269943-78A1-4304-AE96-B1F32EC214E6}"/>
                </a:ext>
                <a:ext uri="{C183D7F6-B498-43B3-948B-1728B52AA6E4}">
                  <adec:decorative xmlns:adec="http://schemas.microsoft.com/office/drawing/2017/decorative" xmlns=""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AWS Logo">
              <a:extLst>
                <a:ext uri="{FF2B5EF4-FFF2-40B4-BE49-F238E27FC236}">
                  <a16:creationId xmlns:a16="http://schemas.microsoft.com/office/drawing/2014/main" xmlns="" id="{A49D8E1E-772D-46F7-9ACE-C06929884B05}"/>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xmlns=""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xmlns=""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dirty="0"/>
              <a:t>Answer and explanation</a:t>
            </a:r>
          </a:p>
        </p:txBody>
      </p:sp>
      <p:sp>
        <p:nvSpPr>
          <p:cNvPr id="7" name="Question 1">
            <a:extLst>
              <a:ext uri="{FF2B5EF4-FFF2-40B4-BE49-F238E27FC236}">
                <a16:creationId xmlns:a16="http://schemas.microsoft.com/office/drawing/2014/main" xmlns=""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1">
            <a:extLst>
              <a:ext uri="{FF2B5EF4-FFF2-40B4-BE49-F238E27FC236}">
                <a16:creationId xmlns:a16="http://schemas.microsoft.com/office/drawing/2014/main" xmlns=""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2">
            <a:extLst>
              <a:ext uri="{FF2B5EF4-FFF2-40B4-BE49-F238E27FC236}">
                <a16:creationId xmlns:a16="http://schemas.microsoft.com/office/drawing/2014/main" xmlns=""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2">
            <a:extLst>
              <a:ext uri="{FF2B5EF4-FFF2-40B4-BE49-F238E27FC236}">
                <a16:creationId xmlns:a16="http://schemas.microsoft.com/office/drawing/2014/main" xmlns=""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3">
            <a:extLst>
              <a:ext uri="{FF2B5EF4-FFF2-40B4-BE49-F238E27FC236}">
                <a16:creationId xmlns:a16="http://schemas.microsoft.com/office/drawing/2014/main" xmlns=""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3">
            <a:extLst>
              <a:ext uri="{FF2B5EF4-FFF2-40B4-BE49-F238E27FC236}">
                <a16:creationId xmlns:a16="http://schemas.microsoft.com/office/drawing/2014/main" xmlns=""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4">
            <a:extLst>
              <a:ext uri="{FF2B5EF4-FFF2-40B4-BE49-F238E27FC236}">
                <a16:creationId xmlns:a16="http://schemas.microsoft.com/office/drawing/2014/main" xmlns=""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4">
            <a:extLst>
              <a:ext uri="{FF2B5EF4-FFF2-40B4-BE49-F238E27FC236}">
                <a16:creationId xmlns:a16="http://schemas.microsoft.com/office/drawing/2014/main" xmlns=""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xmlns="" id="{E9CD1AC9-3AAD-4061-9815-CA2A755752E2}"/>
              </a:ext>
              <a:ext uri="{C183D7F6-B498-43B3-948B-1728B52AA6E4}">
                <adec:decorative xmlns:adec="http://schemas.microsoft.com/office/drawing/2017/decorative" xmlns=""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xmlns="" id="{E0B6FD1A-B839-4C89-A4D5-3B9A5AA24C31}"/>
                </a:ext>
                <a:ext uri="{C183D7F6-B498-43B3-948B-1728B52AA6E4}">
                  <adec:decorative xmlns:adec="http://schemas.microsoft.com/office/drawing/2017/decorative" xmlns=""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xmlns="" id="{71CA29FE-029C-470F-8B2A-DE98B38B26DF}"/>
                </a:ext>
                <a:ext uri="{C183D7F6-B498-43B3-948B-1728B52AA6E4}">
                  <adec:decorative xmlns:adec="http://schemas.microsoft.com/office/drawing/2017/decorative" xmlns=""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xmlns="" id="{8B560738-A5A3-492F-8E11-B91E6716C30C}"/>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xmlns=""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xmlns=""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Question and Responses</a:t>
            </a:r>
          </a:p>
        </p:txBody>
      </p:sp>
      <p:sp>
        <p:nvSpPr>
          <p:cNvPr id="7" name="Question">
            <a:extLst>
              <a:ext uri="{FF2B5EF4-FFF2-40B4-BE49-F238E27FC236}">
                <a16:creationId xmlns:a16="http://schemas.microsoft.com/office/drawing/2014/main" xmlns=""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xmlns=""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xmlns=""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xmlns=""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xmlns=""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xmlns=""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xmlns=""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xmlns=""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xmlns=""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xmlns=""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xmlns=""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xmlns=""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xmlns=""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xmlns=""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xmlns=""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90075568"/>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xmlns=""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xmlns="" id="{7A68BE18-C9FD-4D64-BD55-20302868F06E}"/>
                </a:ext>
                <a:ext uri="{C183D7F6-B498-43B3-948B-1728B52AA6E4}">
                  <adec:decorative xmlns:adec="http://schemas.microsoft.com/office/drawing/2017/decorative" xmlns=""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xmlns="" id="{31622DCA-CB0C-4601-9C65-55CE8CDC7503}"/>
                </a:ext>
                <a:ext uri="{C183D7F6-B498-43B3-948B-1728B52AA6E4}">
                  <adec:decorative xmlns:adec="http://schemas.microsoft.com/office/drawing/2017/decorative" xmlns=""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xmlns="" id="{18A3C304-3B7F-434E-99A7-8B8C386B4EFC}"/>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xmlns=""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Answer Number">
            <a:extLst>
              <a:ext uri="{FF2B5EF4-FFF2-40B4-BE49-F238E27FC236}">
                <a16:creationId xmlns:a16="http://schemas.microsoft.com/office/drawing/2014/main" xmlns=""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xmlns=""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xmlns=""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xmlns=""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xmlns="" id="{962C3F25-041D-4E5B-839E-FBB5D7B91A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dirty="0"/>
              <a:t>Title and vertical text layout (international) </a:t>
            </a:r>
          </a:p>
        </p:txBody>
      </p:sp>
      <p:sp>
        <p:nvSpPr>
          <p:cNvPr id="7" name="Content">
            <a:extLst>
              <a:ext uri="{FF2B5EF4-FFF2-40B4-BE49-F238E27FC236}">
                <a16:creationId xmlns:a16="http://schemas.microsoft.com/office/drawing/2014/main" xmlns=""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xmlns="" id="{7F823AF2-999D-4175-8C01-402CA4924585}"/>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xmlns="" id="{962C3F25-041D-4E5B-839E-FBB5D7B91A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a16="http://schemas.microsoft.com/office/drawing/2014/main" xmlns=""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xmlns="" id="{A9006E65-0AC6-4AEC-9676-8B754EE037E9}"/>
              </a:ext>
              <a:ext uri="{C183D7F6-B498-43B3-948B-1728B52AA6E4}">
                <adec:decorative xmlns:adec="http://schemas.microsoft.com/office/drawing/2017/decorative" xmlns=""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xmlns=""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xmlns="" id="{63FC9937-4309-1345-9FFE-12A8DD2FC6B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995861443"/>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xmlns=""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xmlns=""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xmlns=""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xmlns="" id="{BF6D2BA4-6287-854B-A5A3-81A95726CF44}"/>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5099670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xmlns=""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xmlns="" id="{0BDEF14E-4027-D643-9DE2-F177FE226270}"/>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6288996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xmlns=""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xmlns=""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xmlns="" id="{6636900F-FBBE-9846-A194-AC5CF173B39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xmlns="" id="{68A38432-CE99-3E4B-B087-73EB0F09CDB2}"/>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773011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8D6A50E3-62DD-469F-A4B4-2DC279107EB8}"/>
              </a:ext>
              <a:ext uri="{C183D7F6-B498-43B3-948B-1728B52AA6E4}">
                <adec:decorative xmlns:adec="http://schemas.microsoft.com/office/drawing/2017/decorative" xmlns=""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xmlns="" id="{165087FF-D0AD-4AD7-B899-B2227A662904}"/>
                </a:ext>
                <a:ext uri="{C183D7F6-B498-43B3-948B-1728B52AA6E4}">
                  <adec:decorative xmlns:adec="http://schemas.microsoft.com/office/drawing/2017/decorative" xmlns=""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xmlns="" id="{81DABB71-298F-46E6-9028-558C99DF72DF}"/>
                </a:ext>
                <a:ext uri="{C183D7F6-B498-43B3-948B-1728B52AA6E4}">
                  <adec:decorative xmlns:adec="http://schemas.microsoft.com/office/drawing/2017/decorative" xmlns=""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xmlns="" id="{31FFCCD2-46F8-4A8C-9D8D-34F0218F69C7}"/>
                </a:ext>
                <a:ext uri="{C183D7F6-B498-43B3-948B-1728B52AA6E4}">
                  <adec:decorative xmlns:adec="http://schemas.microsoft.com/office/drawing/2017/decorative" xmlns=""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xmlns="" id="{7E222A23-E698-4993-93A7-9606CF977314}"/>
                </a:ext>
                <a:ext uri="{C183D7F6-B498-43B3-948B-1728B52AA6E4}">
                  <adec:decorative xmlns:adec="http://schemas.microsoft.com/office/drawing/2017/decorative" xmlns=""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41BC3838-CAD1-4E45-A629-8FAE25F8F357}"/>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xmlns=""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xmlns=""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xmlns=""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xmlns="" id="{7D651C47-09F6-C947-968C-92FC59515123}"/>
              </a:ext>
              <a:ext uri="{C183D7F6-B498-43B3-948B-1728B52AA6E4}">
                <adec:decorative xmlns:adec="http://schemas.microsoft.com/office/drawing/2017/decorative" xmlns=""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xmlns=""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xmlns="" id="{FFDB7B2F-8327-B54A-A6DB-5F4F68ECD970}"/>
              </a:ext>
              <a:ext uri="{C183D7F6-B498-43B3-948B-1728B52AA6E4}">
                <adec:decorative xmlns:adec="http://schemas.microsoft.com/office/drawing/2017/decorative" xmlns=""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xmlns=""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xmlns="" id="{280E0825-B265-3846-8BB3-B9ECFCCA9B2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2259107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xmlns="" id="{F86437D1-E7F9-2F42-864E-95D935B7DAF8}"/>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a16="http://schemas.microsoft.com/office/drawing/2014/main" xmlns="" id="{45F76685-5779-5D40-A261-B0BC701B3745}"/>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xmlns="" id="{40DE264E-2087-B647-8F60-282FE0A1DE1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17984778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xmlns=""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a16="http://schemas.microsoft.com/office/drawing/2014/main" xmlns=""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B9293C6B-D94F-304A-A8F4-8745DAD9DF47}"/>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xmlns=""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xmlns="" id="{83936176-BBC4-344F-8FD9-CD6D76107A13}"/>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5043256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xmlns=""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xmlns=""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xmlns=""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xmlns="" id="{EAED9FF8-3030-4E4D-ADC0-FA2315FD54F2}"/>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a16="http://schemas.microsoft.com/office/drawing/2014/main" xmlns="" id="{BCD2DB21-CEFB-4A4D-B8DA-776FFE4E65E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827202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48DE57BE-35D1-43C9-81E8-26E8A5D23F69}"/>
              </a:ext>
              <a:ext uri="{C183D7F6-B498-43B3-948B-1728B52AA6E4}">
                <adec:decorative xmlns:adec="http://schemas.microsoft.com/office/drawing/2017/decorative" xmlns=""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xmlns="" id="{BE65BC3A-8848-4619-963C-BD57EAEC2AA7}"/>
                </a:ext>
                <a:ext uri="{C183D7F6-B498-43B3-948B-1728B52AA6E4}">
                  <adec:decorative xmlns:adec="http://schemas.microsoft.com/office/drawing/2017/decorative" xmlns=""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4EDF473F-575B-4FFB-BAF4-E227AF8A9566}"/>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xmlns=""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xmlns=""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a16="http://schemas.microsoft.com/office/drawing/2014/main" xmlns="" id="{F8F6CC5A-3CF0-480D-B25E-574EDC100323}"/>
              </a:ext>
              <a:ext uri="{C183D7F6-B498-43B3-948B-1728B52AA6E4}">
                <adec:decorative xmlns:adec="http://schemas.microsoft.com/office/drawing/2017/decorative" xmlns=""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xmlns=""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xmlns="" id="{EF85A022-A363-4CD9-B810-5976000CBBC0}"/>
              </a:ext>
              <a:ext uri="{C183D7F6-B498-43B3-948B-1728B52AA6E4}">
                <adec:decorative xmlns:adec="http://schemas.microsoft.com/office/drawing/2017/decorative" xmlns=""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xmlns="" id="{2D6722E9-1C81-4073-B0F0-1BD01679C8B7}"/>
                </a:ext>
                <a:ext uri="{C183D7F6-B498-43B3-948B-1728B52AA6E4}">
                  <adec:decorative xmlns:adec="http://schemas.microsoft.com/office/drawing/2017/decorative" xmlns=""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xmlns="" id="{E6ABDCA0-5043-47E4-83F1-F456F798534C}"/>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xmlns=""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xmlns=""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a16="http://schemas.microsoft.com/office/drawing/2014/main" xmlns=""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xmlns="" id="{F30563F4-C022-4AE5-AB0E-380E2398A619}"/>
              </a:ext>
              <a:ext uri="{C183D7F6-B498-43B3-948B-1728B52AA6E4}">
                <adec:decorative xmlns:adec="http://schemas.microsoft.com/office/drawing/2017/decorative" xmlns=""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xmlns="" id="{E69D2142-6967-490F-8396-213F1FEE99B7}"/>
                </a:ext>
                <a:ext uri="{C183D7F6-B498-43B3-948B-1728B52AA6E4}">
                  <adec:decorative xmlns:adec="http://schemas.microsoft.com/office/drawing/2017/decorative" xmlns=""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xmlns="" id="{9BFD0B48-1965-4206-B782-7E2FE7076B82}"/>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xmlns=""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xmlns=""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a16="http://schemas.microsoft.com/office/drawing/2014/main" xmlns=""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dirty="0"/>
              <a:t>Enter description</a:t>
            </a:r>
          </a:p>
        </p:txBody>
      </p:sp>
      <p:sp>
        <p:nvSpPr>
          <p:cNvPr id="7" name="Content">
            <a:extLst>
              <a:ext uri="{FF2B5EF4-FFF2-40B4-BE49-F238E27FC236}">
                <a16:creationId xmlns:a16="http://schemas.microsoft.com/office/drawing/2014/main" xmlns=""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BA3DF3DE-0044-49A0-893D-4AE69524AE45}"/>
              </a:ext>
              <a:ext uri="{C183D7F6-B498-43B3-948B-1728B52AA6E4}">
                <adec:decorative xmlns:adec="http://schemas.microsoft.com/office/drawing/2017/decorative" xmlns=""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xmlns="" id="{80E539AA-5F27-4E27-A2EB-0002A460B024}"/>
                </a:ext>
                <a:ext uri="{C183D7F6-B498-43B3-948B-1728B52AA6E4}">
                  <adec:decorative xmlns:adec="http://schemas.microsoft.com/office/drawing/2017/decorative" xmlns=""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xmlns="" id="{0BD8C101-546C-4D96-9A74-D006A704F407}"/>
                </a:ext>
                <a:ext uri="{C183D7F6-B498-43B3-948B-1728B52AA6E4}">
                  <adec:decorative xmlns:adec="http://schemas.microsoft.com/office/drawing/2017/decorative" xmlns=""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xmlns="" id="{AEE440B8-B31E-487C-92A7-B1713A372E58}"/>
                </a:ext>
                <a:ext uri="{C183D7F6-B498-43B3-948B-1728B52AA6E4}">
                  <adec:decorative xmlns:adec="http://schemas.microsoft.com/office/drawing/2017/decorative" xmlns=""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41BC3838-CAD1-4E45-A629-8FAE25F8F357}"/>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xmlns=""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dirty="0"/>
              <a:t>Thank you text</a:t>
            </a:r>
          </a:p>
        </p:txBody>
      </p:sp>
      <p:sp>
        <p:nvSpPr>
          <p:cNvPr id="5" name="Text Placeholder 4">
            <a:extLst>
              <a:ext uri="{FF2B5EF4-FFF2-40B4-BE49-F238E27FC236}">
                <a16:creationId xmlns:a16="http://schemas.microsoft.com/office/drawing/2014/main" xmlns=""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dirty="0"/>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3.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6">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xmlns=""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Content">
            <a:extLst>
              <a:ext uri="{FF2B5EF4-FFF2-40B4-BE49-F238E27FC236}">
                <a16:creationId xmlns:a16="http://schemas.microsoft.com/office/drawing/2014/main" xmlns=""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98" name="AWS Logo">
            <a:extLst>
              <a:ext uri="{FF2B5EF4-FFF2-40B4-BE49-F238E27FC236}">
                <a16:creationId xmlns:a16="http://schemas.microsoft.com/office/drawing/2014/main" xmlns="" id="{56ED120F-98B5-42C0-B16A-27FB0984653F}"/>
              </a:ext>
              <a:ext uri="{C183D7F6-B498-43B3-948B-1728B52AA6E4}">
                <adec:decorative xmlns:adec="http://schemas.microsoft.com/office/drawing/2017/decorative" xmlns="" val="1"/>
              </a:ext>
            </a:extLst>
          </p:cNvPr>
          <p:cNvPicPr>
            <a:picLocks noChangeAspect="1"/>
          </p:cNvPicPr>
          <p:nvPr/>
        </p:nvPicPr>
        <p:blipFill>
          <a:blip r:embed="rId57">
            <a:extLst>
              <a:ext uri="{96DAC541-7B7A-43D3-8B79-37D633B846F1}">
                <asvg:svgBlip xmlns:asvg="http://schemas.microsoft.com/office/drawing/2016/SVG/main" xmlns="" r:embed="rId59"/>
              </a:ext>
            </a:extLst>
          </a:blip>
          <a:stretch>
            <a:fillRect/>
          </a:stretch>
        </p:blipFill>
        <p:spPr>
          <a:xfrm>
            <a:off x="243599" y="6452308"/>
            <a:ext cx="366979" cy="219456"/>
          </a:xfrm>
          <a:prstGeom prst="rect">
            <a:avLst/>
          </a:prstGeom>
        </p:spPr>
      </p:pic>
    </p:spTree>
    <p:custDataLst>
      <p:tags r:id="rId55"/>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1" r:id="rId47"/>
    <p:sldLayoutId id="2147484092" r:id="rId48"/>
    <p:sldLayoutId id="2147484093" r:id="rId49"/>
    <p:sldLayoutId id="2147484094" r:id="rId50"/>
    <p:sldLayoutId id="2147484095" r:id="rId51"/>
    <p:sldLayoutId id="2147484096" r:id="rId52"/>
    <p:sldLayoutId id="2147484097" r:id="rId53"/>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65.xml"/><Relationship Id="rId4" Type="http://schemas.openxmlformats.org/officeDocument/2006/relationships/hyperlink" Target="https://docs.aws.amazon.com/lambda/latest/dg/gettingstarted-limits.html"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66.xml"/><Relationship Id="rId4" Type="http://schemas.openxmlformats.org/officeDocument/2006/relationships/image" Target="../media/image45.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6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68.xml"/><Relationship Id="rId4" Type="http://schemas.openxmlformats.org/officeDocument/2006/relationships/image" Target="../media/image46.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6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70.xml"/><Relationship Id="rId5" Type="http://schemas.openxmlformats.org/officeDocument/2006/relationships/image" Target="../media/image29.sv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71.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52.png"/><Relationship Id="rId2" Type="http://schemas.openxmlformats.org/officeDocument/2006/relationships/slideLayout" Target="../slideLayouts/slideLayout12.xml"/><Relationship Id="rId1" Type="http://schemas.openxmlformats.org/officeDocument/2006/relationships/tags" Target="../tags/tag7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7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74.xml"/><Relationship Id="rId4" Type="http://schemas.openxmlformats.org/officeDocument/2006/relationships/image" Target="../media/image46.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75.xml"/><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7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77.xml"/></Relationships>
</file>

<file path=ppt/slides/_rels/slide23.xml.rels><?xml version="1.0" encoding="UTF-8" standalone="yes"?>
<Relationships xmlns="http://schemas.openxmlformats.org/package/2006/relationships"><Relationship Id="rId8" Type="http://schemas.openxmlformats.org/officeDocument/2006/relationships/hyperlink" Target="https://www.eksworkshop.com/" TargetMode="External"/><Relationship Id="rId3" Type="http://schemas.openxmlformats.org/officeDocument/2006/relationships/notesSlide" Target="../notesSlides/notesSlide23.xml"/><Relationship Id="rId7" Type="http://schemas.openxmlformats.org/officeDocument/2006/relationships/hyperlink" Target="https://containersonaws.com/" TargetMode="External"/><Relationship Id="rId2" Type="http://schemas.openxmlformats.org/officeDocument/2006/relationships/slideLayout" Target="../slideLayouts/slideLayout12.xml"/><Relationship Id="rId1" Type="http://schemas.openxmlformats.org/officeDocument/2006/relationships/tags" Target="../tags/tag78.xml"/><Relationship Id="rId6" Type="http://schemas.openxmlformats.org/officeDocument/2006/relationships/hyperlink" Target="https://ecsworkshop.com/" TargetMode="External"/><Relationship Id="rId11" Type="http://schemas.openxmlformats.org/officeDocument/2006/relationships/hyperlink" Target="https://d1.awsstatic.com/pricing/AWS_CO_Playbook_Final.pdf" TargetMode="External"/><Relationship Id="rId5" Type="http://schemas.openxmlformats.org/officeDocument/2006/relationships/hyperlink" Target="https://aws.amazon.com/ec2/pricing/" TargetMode="External"/><Relationship Id="rId10" Type="http://schemas.openxmlformats.org/officeDocument/2006/relationships/hyperlink" Target="https://docs.aws.amazon.com/elastic-beanstalk/" TargetMode="External"/><Relationship Id="rId4" Type="http://schemas.openxmlformats.org/officeDocument/2006/relationships/hyperlink" Target="https://docs.aws.amazon.com/ec2/" TargetMode="External"/><Relationship Id="rId9" Type="http://schemas.openxmlformats.org/officeDocument/2006/relationships/hyperlink" Target="https://docs.aws.amazon.com/lambda/"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tags" Target="../tags/tag7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5.xml"/><Relationship Id="rId1" Type="http://schemas.openxmlformats.org/officeDocument/2006/relationships/tags" Target="../tags/tag59.xml"/><Relationship Id="rId6" Type="http://schemas.openxmlformats.org/officeDocument/2006/relationships/image" Target="../media/image153.sv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5.xml"/><Relationship Id="rId7" Type="http://schemas.openxmlformats.org/officeDocument/2006/relationships/image" Target="../media/image19.png"/><Relationship Id="rId2" Type="http://schemas.openxmlformats.org/officeDocument/2006/relationships/slideLayout" Target="../slideLayouts/slideLayout35.xml"/><Relationship Id="rId1" Type="http://schemas.openxmlformats.org/officeDocument/2006/relationships/tags" Target="../tags/tag60.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160.sv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64.svg"/><Relationship Id="rId18" Type="http://schemas.openxmlformats.org/officeDocument/2006/relationships/image" Target="../media/image28.png"/><Relationship Id="rId3" Type="http://schemas.openxmlformats.org/officeDocument/2006/relationships/notesSlide" Target="../notesSlides/notesSlide6.xml"/><Relationship Id="rId21" Type="http://schemas.openxmlformats.org/officeDocument/2006/relationships/image" Target="../media/image172.svg"/><Relationship Id="rId7" Type="http://schemas.openxmlformats.org/officeDocument/2006/relationships/image" Target="../media/image31.svg"/><Relationship Id="rId12" Type="http://schemas.openxmlformats.org/officeDocument/2006/relationships/image" Target="../media/image25.png"/><Relationship Id="rId17" Type="http://schemas.openxmlformats.org/officeDocument/2006/relationships/image" Target="../media/image168.svg"/><Relationship Id="rId2" Type="http://schemas.openxmlformats.org/officeDocument/2006/relationships/slideLayout" Target="../slideLayouts/slideLayout12.xml"/><Relationship Id="rId16" Type="http://schemas.openxmlformats.org/officeDocument/2006/relationships/image" Target="../media/image27.png"/><Relationship Id="rId20" Type="http://schemas.openxmlformats.org/officeDocument/2006/relationships/image" Target="../media/image29.png"/><Relationship Id="rId1" Type="http://schemas.openxmlformats.org/officeDocument/2006/relationships/tags" Target="../tags/tag61.xml"/><Relationship Id="rId6" Type="http://schemas.openxmlformats.org/officeDocument/2006/relationships/image" Target="../media/image22.png"/><Relationship Id="rId11" Type="http://schemas.openxmlformats.org/officeDocument/2006/relationships/image" Target="../media/image162.svg"/><Relationship Id="rId5" Type="http://schemas.openxmlformats.org/officeDocument/2006/relationships/image" Target="../media/image153.svg"/><Relationship Id="rId15" Type="http://schemas.openxmlformats.org/officeDocument/2006/relationships/image" Target="../media/image166.svg"/><Relationship Id="rId10" Type="http://schemas.openxmlformats.org/officeDocument/2006/relationships/image" Target="../media/image24.png"/><Relationship Id="rId19" Type="http://schemas.openxmlformats.org/officeDocument/2006/relationships/image" Target="../media/image170.svg"/><Relationship Id="rId4" Type="http://schemas.openxmlformats.org/officeDocument/2006/relationships/image" Target="../media/image15.png"/><Relationship Id="rId9" Type="http://schemas.openxmlformats.org/officeDocument/2006/relationships/image" Target="../media/image106.sv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175.svg"/><Relationship Id="rId13" Type="http://schemas.openxmlformats.org/officeDocument/2006/relationships/image" Target="../media/image23.png"/><Relationship Id="rId3" Type="http://schemas.openxmlformats.org/officeDocument/2006/relationships/notesSlide" Target="../notesSlides/notesSlide7.xml"/><Relationship Id="rId7" Type="http://schemas.openxmlformats.org/officeDocument/2006/relationships/image" Target="../media/image31.png"/><Relationship Id="rId12" Type="http://schemas.openxmlformats.org/officeDocument/2006/relationships/image" Target="../media/image177.svg"/><Relationship Id="rId2" Type="http://schemas.openxmlformats.org/officeDocument/2006/relationships/slideLayout" Target="../slideLayouts/slideLayout12.xml"/><Relationship Id="rId16" Type="http://schemas.openxmlformats.org/officeDocument/2006/relationships/image" Target="../media/image153.svg"/><Relationship Id="rId1" Type="http://schemas.openxmlformats.org/officeDocument/2006/relationships/tags" Target="../tags/tag62.xml"/><Relationship Id="rId6" Type="http://schemas.openxmlformats.org/officeDocument/2006/relationships/image" Target="../media/image31.svg"/><Relationship Id="rId11" Type="http://schemas.openxmlformats.org/officeDocument/2006/relationships/image" Target="../media/image33.png"/><Relationship Id="rId5" Type="http://schemas.openxmlformats.org/officeDocument/2006/relationships/image" Target="../media/image22.png"/><Relationship Id="rId15" Type="http://schemas.openxmlformats.org/officeDocument/2006/relationships/image" Target="../media/image15.png"/><Relationship Id="rId10" Type="http://schemas.openxmlformats.org/officeDocument/2006/relationships/image" Target="../media/image77.svg"/><Relationship Id="rId4" Type="http://schemas.openxmlformats.org/officeDocument/2006/relationships/image" Target="../media/image30.png"/><Relationship Id="rId9" Type="http://schemas.openxmlformats.org/officeDocument/2006/relationships/image" Target="../media/image32.png"/><Relationship Id="rId14" Type="http://schemas.openxmlformats.org/officeDocument/2006/relationships/image" Target="../media/image106.svg"/></Relationships>
</file>

<file path=ppt/slides/_rels/slide8.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notesSlide" Target="../notesSlides/notesSlide8.xml"/><Relationship Id="rId7" Type="http://schemas.openxmlformats.org/officeDocument/2006/relationships/image" Target="../media/image32.png"/><Relationship Id="rId12" Type="http://schemas.openxmlformats.org/officeDocument/2006/relationships/image" Target="../media/image182.svg"/><Relationship Id="rId2" Type="http://schemas.openxmlformats.org/officeDocument/2006/relationships/slideLayout" Target="../slideLayouts/slideLayout12.xml"/><Relationship Id="rId1" Type="http://schemas.openxmlformats.org/officeDocument/2006/relationships/tags" Target="../tags/tag63.xml"/><Relationship Id="rId6" Type="http://schemas.openxmlformats.org/officeDocument/2006/relationships/image" Target="../media/image153.svg"/><Relationship Id="rId11" Type="http://schemas.openxmlformats.org/officeDocument/2006/relationships/image" Target="../media/image36.png"/><Relationship Id="rId5" Type="http://schemas.openxmlformats.org/officeDocument/2006/relationships/image" Target="../media/image15.png"/><Relationship Id="rId10" Type="http://schemas.openxmlformats.org/officeDocument/2006/relationships/image" Target="../media/image180.svg"/><Relationship Id="rId4" Type="http://schemas.openxmlformats.org/officeDocument/2006/relationships/image" Target="../media/image34.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69.svg"/><Relationship Id="rId18" Type="http://schemas.openxmlformats.org/officeDocument/2006/relationships/image" Target="../media/image32.png"/><Relationship Id="rId3" Type="http://schemas.openxmlformats.org/officeDocument/2006/relationships/notesSlide" Target="../notesSlides/notesSlide9.xml"/><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153.svg"/><Relationship Id="rId2" Type="http://schemas.openxmlformats.org/officeDocument/2006/relationships/slideLayout" Target="../slideLayouts/slideLayout35.xml"/><Relationship Id="rId16" Type="http://schemas.openxmlformats.org/officeDocument/2006/relationships/image" Target="../media/image15.png"/><Relationship Id="rId1" Type="http://schemas.openxmlformats.org/officeDocument/2006/relationships/tags" Target="../tags/tag64.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79.svg"/><Relationship Id="rId15" Type="http://schemas.openxmlformats.org/officeDocument/2006/relationships/image" Target="../media/image31.svg"/><Relationship Id="rId10" Type="http://schemas.openxmlformats.org/officeDocument/2006/relationships/image" Target="../media/image42.png"/><Relationship Id="rId19" Type="http://schemas.openxmlformats.org/officeDocument/2006/relationships/image" Target="../media/image77.svg"/><Relationship Id="rId4" Type="http://schemas.openxmlformats.org/officeDocument/2006/relationships/image" Target="../media/image37.png"/><Relationship Id="rId9" Type="http://schemas.openxmlformats.org/officeDocument/2006/relationships/image" Target="../media/image41.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5760" y="2295143"/>
            <a:ext cx="11567160" cy="2065841"/>
          </a:xfrm>
        </p:spPr>
        <p:txBody>
          <a:bodyPr>
            <a:noAutofit/>
          </a:bodyPr>
          <a:lstStyle/>
          <a:p>
            <a:pPr algn="ctr"/>
            <a:r>
              <a:rPr lang="en-US" sz="4000" dirty="0"/>
              <a:t>Intro to Cloud Computing</a:t>
            </a:r>
            <a:br>
              <a:rPr lang="en-US" sz="4000" dirty="0"/>
            </a:br>
            <a:r>
              <a:rPr lang="en-US" sz="4000" dirty="0"/>
              <a:t>CS4037 (BCS-6A)</a:t>
            </a:r>
            <a:br>
              <a:rPr lang="en-US" sz="4000" dirty="0"/>
            </a:br>
            <a:r>
              <a:rPr lang="en-US" sz="4000" dirty="0"/>
              <a:t>Lecture </a:t>
            </a:r>
            <a:r>
              <a:rPr lang="en-US" sz="4000" dirty="0" smtClean="0"/>
              <a:t>12</a:t>
            </a:r>
            <a:endParaRPr lang="en-US" sz="4000" dirty="0">
              <a:latin typeface="+mn-lt"/>
            </a:endParaRPr>
          </a:p>
        </p:txBody>
      </p:sp>
      <p:sp>
        <p:nvSpPr>
          <p:cNvPr id="2" name="Text Placeholder 1">
            <a:extLst>
              <a:ext uri="{FF2B5EF4-FFF2-40B4-BE49-F238E27FC236}">
                <a16:creationId xmlns:a16="http://schemas.microsoft.com/office/drawing/2014/main" xmlns="" id="{80FE7376-22E1-144B-A159-CC0714A9EC78}"/>
              </a:ext>
            </a:extLst>
          </p:cNvPr>
          <p:cNvSpPr>
            <a:spLocks noGrp="1"/>
          </p:cNvSpPr>
          <p:nvPr>
            <p:ph type="subTitle" idx="1"/>
          </p:nvPr>
        </p:nvSpPr>
        <p:spPr>
          <a:xfrm>
            <a:off x="365760" y="4473768"/>
            <a:ext cx="11567160" cy="1722080"/>
          </a:xfrm>
        </p:spPr>
        <p:txBody>
          <a:bodyPr/>
          <a:lstStyle/>
          <a:p>
            <a:pPr algn="ctr"/>
            <a:r>
              <a:rPr lang="en-US" dirty="0" smtClean="0"/>
              <a:t>Danyal </a:t>
            </a:r>
            <a:r>
              <a:rPr lang="en-US" dirty="0" err="1"/>
              <a:t>Farhat</a:t>
            </a:r>
            <a:endParaRPr lang="en-US" dirty="0"/>
          </a:p>
          <a:p>
            <a:pPr algn="ctr"/>
            <a:r>
              <a:rPr lang="en-US" dirty="0" smtClean="0"/>
              <a:t>FAST School </a:t>
            </a:r>
            <a:r>
              <a:rPr lang="en-US" dirty="0"/>
              <a:t>of </a:t>
            </a:r>
            <a:r>
              <a:rPr lang="en-US" dirty="0" smtClean="0"/>
              <a:t>Computing</a:t>
            </a:r>
          </a:p>
          <a:p>
            <a:pPr algn="ctr"/>
            <a:r>
              <a:rPr lang="en-US" dirty="0" smtClean="0"/>
              <a:t>NUCES Lahore</a:t>
            </a:r>
          </a:p>
          <a:p>
            <a:pPr algn="ctr"/>
            <a:endParaRPr lang="en-US" dirty="0"/>
          </a:p>
        </p:txBody>
      </p:sp>
    </p:spTree>
    <p:custDataLst>
      <p:tags r:id="rId1"/>
    </p:custDataLst>
    <p:extLst>
      <p:ext uri="{BB962C8B-B14F-4D97-AF65-F5344CB8AC3E}">
        <p14:creationId xmlns:p14="http://schemas.microsoft.com/office/powerpoint/2010/main" val="2673007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pPr/>
              <a:t>10</a:t>
            </a:fld>
            <a:endParaRPr lang="en-US" dirty="0"/>
          </a:p>
        </p:txBody>
      </p:sp>
      <p:sp>
        <p:nvSpPr>
          <p:cNvPr id="2" name="Title 1"/>
          <p:cNvSpPr>
            <a:spLocks noGrp="1"/>
          </p:cNvSpPr>
          <p:nvPr>
            <p:ph type="title"/>
          </p:nvPr>
        </p:nvSpPr>
        <p:spPr/>
        <p:txBody>
          <a:bodyPr/>
          <a:lstStyle/>
          <a:p>
            <a:r>
              <a:rPr lang="en-US" dirty="0"/>
              <a:t>AWS Lambda quotas</a:t>
            </a:r>
          </a:p>
        </p:txBody>
      </p:sp>
      <p:sp>
        <p:nvSpPr>
          <p:cNvPr id="12" name="Content Placeholder 11">
            <a:extLst>
              <a:ext uri="{FF2B5EF4-FFF2-40B4-BE49-F238E27FC236}">
                <a16:creationId xmlns:a16="http://schemas.microsoft.com/office/drawing/2014/main" xmlns="" id="{5AAA9C38-4E8A-E646-8CA1-132D58158177}"/>
              </a:ext>
            </a:extLst>
          </p:cNvPr>
          <p:cNvSpPr>
            <a:spLocks noGrp="1"/>
          </p:cNvSpPr>
          <p:nvPr>
            <p:ph sz="quarter" idx="21"/>
          </p:nvPr>
        </p:nvSpPr>
        <p:spPr/>
        <p:txBody>
          <a:bodyPr>
            <a:normAutofit lnSpcReduction="10000"/>
          </a:bodyPr>
          <a:lstStyle/>
          <a:p>
            <a:pPr marL="0" indent="0">
              <a:buNone/>
            </a:pPr>
            <a:r>
              <a:rPr lang="en-US" sz="2400" dirty="0"/>
              <a:t>Soft limits per Region:</a:t>
            </a:r>
          </a:p>
          <a:p>
            <a:r>
              <a:rPr lang="en-US" sz="2000" dirty="0"/>
              <a:t>Concurrent executions = 1,000</a:t>
            </a:r>
          </a:p>
          <a:p>
            <a:r>
              <a:rPr lang="en-US" sz="2000" dirty="0"/>
              <a:t>Function and layer storage = 75 GB</a:t>
            </a:r>
          </a:p>
          <a:p>
            <a:pPr marL="0" indent="0">
              <a:buNone/>
            </a:pPr>
            <a:endParaRPr lang="en-US" sz="1800" dirty="0"/>
          </a:p>
          <a:p>
            <a:pPr marL="0" indent="0">
              <a:buNone/>
            </a:pPr>
            <a:r>
              <a:rPr lang="en-US" sz="2400" dirty="0"/>
              <a:t>Hard limits for individual functions:</a:t>
            </a:r>
          </a:p>
          <a:p>
            <a:r>
              <a:rPr lang="en-US" sz="2000" dirty="0"/>
              <a:t>Maximum function memory allocation = 10,240 MB</a:t>
            </a:r>
          </a:p>
          <a:p>
            <a:r>
              <a:rPr lang="en-US" sz="2000" dirty="0"/>
              <a:t>Function timeout = 15 minutes</a:t>
            </a:r>
          </a:p>
          <a:p>
            <a:r>
              <a:rPr lang="en-US" sz="2000" dirty="0"/>
              <a:t>Deployment package size = 250 MB unzipped, including layers</a:t>
            </a:r>
          </a:p>
          <a:p>
            <a:r>
              <a:rPr lang="en-US" sz="2000" dirty="0"/>
              <a:t>Container image code package size = 10 GB</a:t>
            </a:r>
          </a:p>
          <a:p>
            <a:pPr marL="0" indent="0">
              <a:buNone/>
            </a:pPr>
            <a:endParaRPr lang="en-US" sz="2400" dirty="0"/>
          </a:p>
          <a:p>
            <a:pPr marL="0" indent="0">
              <a:buNone/>
            </a:pPr>
            <a:r>
              <a:rPr lang="en-US" sz="2000" dirty="0"/>
              <a:t>Additional limits also exist. Details are in </a:t>
            </a:r>
            <a:r>
              <a:rPr lang="en-US" sz="2000" dirty="0">
                <a:solidFill>
                  <a:srgbClr val="232F3E"/>
                </a:solidFill>
              </a:rPr>
              <a:t>the AWS Lambda quotas documentation </a:t>
            </a:r>
            <a:r>
              <a:rPr lang="en-US" sz="2000" dirty="0"/>
              <a:t>at </a:t>
            </a:r>
            <a:r>
              <a:rPr lang="en-GB" sz="2000" dirty="0">
                <a:hlinkClick r:id="rId4"/>
              </a:rPr>
              <a:t>https://</a:t>
            </a:r>
            <a:r>
              <a:rPr lang="en-GB" sz="2000" dirty="0" err="1">
                <a:hlinkClick r:id="rId4"/>
              </a:rPr>
              <a:t>docs.aws.amazon.com</a:t>
            </a:r>
            <a:r>
              <a:rPr lang="en-GB" sz="2000" dirty="0">
                <a:hlinkClick r:id="rId4"/>
              </a:rPr>
              <a:t>/lambda/latest/dg/</a:t>
            </a:r>
            <a:r>
              <a:rPr lang="en-GB" sz="2000" dirty="0" err="1">
                <a:hlinkClick r:id="rId4"/>
              </a:rPr>
              <a:t>gettingstarted-limits.html</a:t>
            </a:r>
            <a:r>
              <a:rPr lang="en-US" sz="2000" dirty="0"/>
              <a:t>.</a:t>
            </a:r>
          </a:p>
        </p:txBody>
      </p:sp>
    </p:spTree>
    <p:custDataLst>
      <p:tags r:id="rId1"/>
    </p:custDataLst>
    <p:extLst>
      <p:ext uri="{BB962C8B-B14F-4D97-AF65-F5344CB8AC3E}">
        <p14:creationId xmlns:p14="http://schemas.microsoft.com/office/powerpoint/2010/main" val="3990302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406E8B36-A7F8-3F48-8D41-4C8D5BF9F3EB}"/>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pPr/>
              <a:t>11</a:t>
            </a:fld>
            <a:endParaRPr lang="en-US" dirty="0"/>
          </a:p>
        </p:txBody>
      </p:sp>
      <p:sp>
        <p:nvSpPr>
          <p:cNvPr id="3" name="Title 2">
            <a:extLst>
              <a:ext uri="{FF2B5EF4-FFF2-40B4-BE49-F238E27FC236}">
                <a16:creationId xmlns:a16="http://schemas.microsoft.com/office/drawing/2014/main" xmlns="" id="{34A9215D-56A1-C14C-8D1D-ECD06964D449}"/>
              </a:ext>
            </a:extLst>
          </p:cNvPr>
          <p:cNvSpPr>
            <a:spLocks noGrp="1"/>
          </p:cNvSpPr>
          <p:nvPr>
            <p:ph type="ctrTitle"/>
          </p:nvPr>
        </p:nvSpPr>
        <p:spPr/>
        <p:txBody>
          <a:bodyPr/>
          <a:lstStyle/>
          <a:p>
            <a:r>
              <a:rPr lang="en-US" dirty="0"/>
              <a:t>Section 5 key takeaways</a:t>
            </a:r>
          </a:p>
        </p:txBody>
      </p:sp>
      <p:sp>
        <p:nvSpPr>
          <p:cNvPr id="5" name="Content Placeholder 4">
            <a:extLst>
              <a:ext uri="{FF2B5EF4-FFF2-40B4-BE49-F238E27FC236}">
                <a16:creationId xmlns:a16="http://schemas.microsoft.com/office/drawing/2014/main" xmlns="" id="{5DED86B2-95F3-E144-93EC-D7312615DDBA}"/>
              </a:ext>
            </a:extLst>
          </p:cNvPr>
          <p:cNvSpPr>
            <a:spLocks noGrp="1"/>
          </p:cNvSpPr>
          <p:nvPr>
            <p:ph type="body" idx="1"/>
          </p:nvPr>
        </p:nvSpPr>
        <p:spPr/>
        <p:txBody>
          <a:bodyPr/>
          <a:lstStyle/>
          <a:p>
            <a:pPr algn="just">
              <a:lnSpc>
                <a:spcPct val="100000"/>
              </a:lnSpc>
              <a:spcBef>
                <a:spcPts val="1200"/>
              </a:spcBef>
              <a:spcAft>
                <a:spcPts val="1200"/>
              </a:spcAft>
            </a:pPr>
            <a:r>
              <a:rPr lang="en-US" sz="2000" b="1" dirty="0">
                <a:solidFill>
                  <a:srgbClr val="504BAB"/>
                </a:solidFill>
              </a:rPr>
              <a:t>Serverless</a:t>
            </a:r>
            <a:r>
              <a:rPr lang="en-US" sz="2000" b="1" dirty="0">
                <a:solidFill>
                  <a:schemeClr val="accent5"/>
                </a:solidFill>
              </a:rPr>
              <a:t> </a:t>
            </a:r>
            <a:r>
              <a:rPr lang="en-US" sz="2000" b="1" dirty="0">
                <a:solidFill>
                  <a:srgbClr val="504BAB"/>
                </a:solidFill>
              </a:rPr>
              <a:t>computing</a:t>
            </a:r>
            <a:r>
              <a:rPr lang="en-US" sz="2000" dirty="0"/>
              <a:t> enables you to build and run applications and services without provisioning or managing servers. </a:t>
            </a:r>
          </a:p>
          <a:p>
            <a:pPr algn="just">
              <a:lnSpc>
                <a:spcPct val="100000"/>
              </a:lnSpc>
              <a:spcBef>
                <a:spcPts val="1200"/>
              </a:spcBef>
              <a:spcAft>
                <a:spcPts val="1200"/>
              </a:spcAft>
            </a:pPr>
            <a:r>
              <a:rPr lang="en-US" sz="2000" b="1" dirty="0">
                <a:solidFill>
                  <a:srgbClr val="504BAB"/>
                </a:solidFill>
              </a:rPr>
              <a:t>AWS Lambda is a serverless compute service </a:t>
            </a:r>
            <a:r>
              <a:rPr lang="en-US" sz="2000" dirty="0"/>
              <a:t>that provides built-in fault tolerance and automatic scaling.</a:t>
            </a:r>
          </a:p>
          <a:p>
            <a:pPr algn="just">
              <a:lnSpc>
                <a:spcPct val="100000"/>
              </a:lnSpc>
              <a:spcBef>
                <a:spcPts val="1200"/>
              </a:spcBef>
              <a:spcAft>
                <a:spcPts val="1200"/>
              </a:spcAft>
            </a:pPr>
            <a:r>
              <a:rPr lang="en-US" sz="2000" dirty="0"/>
              <a:t>An </a:t>
            </a:r>
            <a:r>
              <a:rPr lang="en-US" sz="2000" b="1" dirty="0">
                <a:solidFill>
                  <a:srgbClr val="504BAB"/>
                </a:solidFill>
              </a:rPr>
              <a:t>event</a:t>
            </a:r>
            <a:r>
              <a:rPr lang="en-US" sz="2000" b="1" dirty="0">
                <a:solidFill>
                  <a:schemeClr val="accent5"/>
                </a:solidFill>
              </a:rPr>
              <a:t> </a:t>
            </a:r>
            <a:r>
              <a:rPr lang="en-US" sz="2000" b="1" dirty="0">
                <a:solidFill>
                  <a:srgbClr val="504BAB"/>
                </a:solidFill>
              </a:rPr>
              <a:t>source</a:t>
            </a:r>
            <a:r>
              <a:rPr lang="en-US" sz="2000" b="1" dirty="0"/>
              <a:t> </a:t>
            </a:r>
            <a:r>
              <a:rPr lang="en-US" sz="2000" dirty="0"/>
              <a:t>is an AWS service or developer-created application that triggers a Lambda function to run. </a:t>
            </a:r>
          </a:p>
          <a:p>
            <a:pPr algn="just">
              <a:lnSpc>
                <a:spcPct val="100000"/>
              </a:lnSpc>
              <a:spcBef>
                <a:spcPts val="1200"/>
              </a:spcBef>
              <a:spcAft>
                <a:spcPts val="1200"/>
              </a:spcAft>
            </a:pPr>
            <a:r>
              <a:rPr lang="en-US" sz="2000" dirty="0"/>
              <a:t>The maximum memory allocation for a single Lambda function is 10,240 MB. </a:t>
            </a:r>
          </a:p>
          <a:p>
            <a:pPr algn="just">
              <a:lnSpc>
                <a:spcPct val="100000"/>
              </a:lnSpc>
              <a:spcBef>
                <a:spcPts val="1200"/>
              </a:spcBef>
              <a:spcAft>
                <a:spcPts val="1200"/>
              </a:spcAft>
            </a:pPr>
            <a:r>
              <a:rPr lang="en-US" sz="2000" dirty="0"/>
              <a:t>The maximum run time for a Lambda function is 15 minutes.</a:t>
            </a:r>
          </a:p>
          <a:p>
            <a:pPr algn="just"/>
            <a:endParaRPr lang="en-US" sz="2000" dirty="0"/>
          </a:p>
          <a:p>
            <a:pPr algn="just"/>
            <a:endParaRPr lang="en-US" sz="2000" dirty="0"/>
          </a:p>
        </p:txBody>
      </p:sp>
      <p:pic>
        <p:nvPicPr>
          <p:cNvPr id="6" name="Picture Placeholder 6">
            <a:extLst>
              <a:ext uri="{FF2B5EF4-FFF2-40B4-BE49-F238E27FC236}">
                <a16:creationId xmlns:a16="http://schemas.microsoft.com/office/drawing/2014/main" xmlns=""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082046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010F476-C7B4-8D4C-9640-0C638E9308D3}"/>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pPr/>
              <a:t>12</a:t>
            </a:fld>
            <a:endParaRPr lang="en-US" dirty="0"/>
          </a:p>
        </p:txBody>
      </p:sp>
      <p:sp>
        <p:nvSpPr>
          <p:cNvPr id="3" name="Title 2">
            <a:extLst>
              <a:ext uri="{FF2B5EF4-FFF2-40B4-BE49-F238E27FC236}">
                <a16:creationId xmlns:a16="http://schemas.microsoft.com/office/drawing/2014/main" xmlns="" id="{017FB012-E14B-5F43-B605-4C7071827C78}"/>
              </a:ext>
            </a:extLst>
          </p:cNvPr>
          <p:cNvSpPr>
            <a:spLocks noGrp="1"/>
          </p:cNvSpPr>
          <p:nvPr>
            <p:ph type="ctrTitle"/>
          </p:nvPr>
        </p:nvSpPr>
        <p:spPr/>
        <p:txBody>
          <a:bodyPr>
            <a:normAutofit fontScale="90000"/>
          </a:bodyPr>
          <a:lstStyle/>
          <a:p>
            <a:r>
              <a:rPr lang="en-US" dirty="0"/>
              <a:t>Activity: Create an AWS Lambda Stopinator Function</a:t>
            </a:r>
          </a:p>
        </p:txBody>
      </p:sp>
      <p:sp>
        <p:nvSpPr>
          <p:cNvPr id="11" name="Content Placeholder 9">
            <a:extLst>
              <a:ext uri="{FF2B5EF4-FFF2-40B4-BE49-F238E27FC236}">
                <a16:creationId xmlns:a16="http://schemas.microsoft.com/office/drawing/2014/main" xmlns="" id="{D13BF811-5ABE-FA49-A111-7A321686571E}"/>
              </a:ext>
            </a:extLst>
          </p:cNvPr>
          <p:cNvSpPr>
            <a:spLocks noGrp="1"/>
          </p:cNvSpPr>
          <p:nvPr>
            <p:ph type="body" idx="1"/>
          </p:nvPr>
        </p:nvSpPr>
        <p:spPr/>
        <p:txBody>
          <a:bodyPr/>
          <a:lstStyle/>
          <a:p>
            <a:pPr marL="0" indent="0">
              <a:buNone/>
            </a:pPr>
            <a:r>
              <a:rPr lang="en-US" b="1" dirty="0">
                <a:solidFill>
                  <a:srgbClr val="504BAB"/>
                </a:solidFill>
              </a:rPr>
              <a:t>To complete this activity:</a:t>
            </a:r>
          </a:p>
          <a:p>
            <a:pPr marL="0" indent="0">
              <a:buNone/>
            </a:pPr>
            <a:endParaRPr lang="en-US" b="1" dirty="0">
              <a:solidFill>
                <a:schemeClr val="accent5"/>
              </a:solidFill>
            </a:endParaRPr>
          </a:p>
          <a:p>
            <a:r>
              <a:rPr lang="en-US" sz="2400" dirty="0"/>
              <a:t>Go to the hands-on lab environment and launch the AWS Lambda activity.</a:t>
            </a:r>
          </a:p>
          <a:p>
            <a:pPr marL="0" indent="0">
              <a:buNone/>
            </a:pPr>
            <a:endParaRPr lang="en-US" sz="2400" dirty="0"/>
          </a:p>
          <a:p>
            <a:r>
              <a:rPr lang="en-US" sz="2400" dirty="0"/>
              <a:t>Follow the instructions that are provided in the hands-on lab environment.</a:t>
            </a:r>
          </a:p>
        </p:txBody>
      </p:sp>
    </p:spTree>
    <p:custDataLst>
      <p:tags r:id="rId1"/>
    </p:custDataLst>
    <p:extLst>
      <p:ext uri="{BB962C8B-B14F-4D97-AF65-F5344CB8AC3E}">
        <p14:creationId xmlns:p14="http://schemas.microsoft.com/office/powerpoint/2010/main" val="1697466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51DB29AB-AD97-C840-8439-66F28982EBFC}"/>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13</a:t>
            </a:fld>
            <a:endParaRPr lang="en-US" dirty="0"/>
          </a:p>
        </p:txBody>
      </p:sp>
      <p:sp>
        <p:nvSpPr>
          <p:cNvPr id="4" name="Title 3">
            <a:extLst>
              <a:ext uri="{FF2B5EF4-FFF2-40B4-BE49-F238E27FC236}">
                <a16:creationId xmlns:a16="http://schemas.microsoft.com/office/drawing/2014/main" xmlns="" id="{F89D4C57-8ACE-7A46-BE45-25F2ADAE9651}"/>
              </a:ext>
            </a:extLst>
          </p:cNvPr>
          <p:cNvSpPr>
            <a:spLocks noGrp="1"/>
          </p:cNvSpPr>
          <p:nvPr>
            <p:ph type="ctrTitle"/>
          </p:nvPr>
        </p:nvSpPr>
        <p:spPr/>
        <p:txBody>
          <a:bodyPr>
            <a:normAutofit/>
          </a:bodyPr>
          <a:lstStyle/>
          <a:p>
            <a:r>
              <a:rPr lang="en-US" sz="4000" dirty="0">
                <a:latin typeface="+mj-lt"/>
              </a:rPr>
              <a:t>Activity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xmlns="" id="{79125E67-2530-304C-9CF1-F3BC25E3B1E2}"/>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328103" y="1467271"/>
            <a:ext cx="6141286" cy="4094191"/>
          </a:xfrm>
          <a:prstGeom prst="rect">
            <a:avLst/>
          </a:prstGeom>
          <a:ln>
            <a:solidFill>
              <a:schemeClr val="accent1"/>
            </a:solidFill>
          </a:ln>
        </p:spPr>
      </p:pic>
    </p:spTree>
    <p:custDataLst>
      <p:tags r:id="rId1"/>
    </p:custDataLst>
    <p:extLst>
      <p:ext uri="{BB962C8B-B14F-4D97-AF65-F5344CB8AC3E}">
        <p14:creationId xmlns:p14="http://schemas.microsoft.com/office/powerpoint/2010/main" val="3377961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xmlns="" val="0"/>
              </a:ext>
            </a:extLst>
          </p:cNvPr>
          <p:cNvSpPr>
            <a:spLocks noGrp="1"/>
          </p:cNvSpPr>
          <p:nvPr>
            <p:ph type="title"/>
          </p:nvPr>
        </p:nvSpPr>
        <p:spPr/>
        <p:txBody>
          <a:bodyPr>
            <a:noAutofit/>
          </a:bodyPr>
          <a:lstStyle/>
          <a:p>
            <a:r>
              <a:rPr lang="en-US" sz="4000" dirty="0"/>
              <a:t>Section 6: Introduction to AWS Elastic Beanstalk</a:t>
            </a:r>
          </a:p>
        </p:txBody>
      </p:sp>
      <p:sp>
        <p:nvSpPr>
          <p:cNvPr id="5" name="Text Placeholder 4">
            <a:extLst>
              <a:ext uri="{FF2B5EF4-FFF2-40B4-BE49-F238E27FC236}">
                <a16:creationId xmlns:a16="http://schemas.microsoft.com/office/drawing/2014/main" xmlns="" id="{8224D0A7-8E45-B746-A2B9-276C87DCAD0E}"/>
              </a:ext>
            </a:extLst>
          </p:cNvPr>
          <p:cNvSpPr>
            <a:spLocks noGrp="1"/>
          </p:cNvSpPr>
          <p:nvPr>
            <p:ph type="subTitle" idx="1"/>
          </p:nvPr>
        </p:nvSpPr>
        <p:spPr/>
        <p:txBody>
          <a:bodyPr>
            <a:normAutofit/>
          </a:bodyPr>
          <a:lstStyle/>
          <a:p>
            <a:r>
              <a:rPr lang="en-US" dirty="0"/>
              <a:t>Module 6: Compute</a:t>
            </a:r>
          </a:p>
        </p:txBody>
      </p:sp>
    </p:spTree>
    <p:custDataLst>
      <p:tags r:id="rId1"/>
    </p:custDataLst>
    <p:extLst>
      <p:ext uri="{BB962C8B-B14F-4D97-AF65-F5344CB8AC3E}">
        <p14:creationId xmlns:p14="http://schemas.microsoft.com/office/powerpoint/2010/main" val="815784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2889506-A42F-3C4F-B456-06704922FBDC}"/>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pPr/>
              <a:t>15</a:t>
            </a:fld>
            <a:endParaRPr lang="en-US" dirty="0"/>
          </a:p>
        </p:txBody>
      </p:sp>
      <p:sp>
        <p:nvSpPr>
          <p:cNvPr id="2" name="Title 1"/>
          <p:cNvSpPr>
            <a:spLocks noGrp="1"/>
          </p:cNvSpPr>
          <p:nvPr>
            <p:ph type="title"/>
          </p:nvPr>
        </p:nvSpPr>
        <p:spPr/>
        <p:txBody>
          <a:bodyPr/>
          <a:lstStyle/>
          <a:p>
            <a:r>
              <a:rPr lang="en-US" dirty="0"/>
              <a:t>AWS Elastic Beanstalk</a:t>
            </a:r>
          </a:p>
        </p:txBody>
      </p:sp>
      <p:sp>
        <p:nvSpPr>
          <p:cNvPr id="3" name="Content Placeholder 2"/>
          <p:cNvSpPr>
            <a:spLocks noGrp="1"/>
          </p:cNvSpPr>
          <p:nvPr>
            <p:ph sz="quarter" idx="21"/>
          </p:nvPr>
        </p:nvSpPr>
        <p:spPr>
          <a:xfrm>
            <a:off x="3508310" y="1143000"/>
            <a:ext cx="8445340" cy="5291750"/>
          </a:xfrm>
        </p:spPr>
        <p:txBody>
          <a:bodyPr>
            <a:normAutofit fontScale="92500" lnSpcReduction="10000"/>
          </a:bodyPr>
          <a:lstStyle/>
          <a:p>
            <a:r>
              <a:rPr lang="en-US" sz="2400" dirty="0"/>
              <a:t>An easy way to get </a:t>
            </a:r>
            <a:r>
              <a:rPr lang="en-US" sz="2400" b="1" dirty="0">
                <a:solidFill>
                  <a:srgbClr val="504BAB"/>
                </a:solidFill>
              </a:rPr>
              <a:t>web applications </a:t>
            </a:r>
            <a:r>
              <a:rPr lang="en-US" sz="2400" dirty="0"/>
              <a:t>up and running</a:t>
            </a:r>
          </a:p>
          <a:p>
            <a:pPr marL="227012" lvl="1" indent="0">
              <a:buNone/>
            </a:pPr>
            <a:endParaRPr lang="en-US" sz="2000" dirty="0"/>
          </a:p>
          <a:p>
            <a:r>
              <a:rPr lang="en-US" sz="2400" dirty="0"/>
              <a:t>A </a:t>
            </a:r>
            <a:r>
              <a:rPr lang="en-US" sz="2400" b="1" dirty="0">
                <a:solidFill>
                  <a:srgbClr val="504BAB"/>
                </a:solidFill>
              </a:rPr>
              <a:t>managed service </a:t>
            </a:r>
            <a:r>
              <a:rPr lang="en-US" sz="2400" dirty="0"/>
              <a:t>that automatically handles – </a:t>
            </a:r>
            <a:endParaRPr lang="en-US" dirty="0"/>
          </a:p>
          <a:p>
            <a:pPr lvl="1"/>
            <a:r>
              <a:rPr lang="en-US" sz="2000" dirty="0"/>
              <a:t>Infrastructure provisioning and configuration</a:t>
            </a:r>
          </a:p>
          <a:p>
            <a:pPr lvl="1"/>
            <a:r>
              <a:rPr lang="en-US" sz="2000" dirty="0"/>
              <a:t>Deployment</a:t>
            </a:r>
          </a:p>
          <a:p>
            <a:pPr lvl="1"/>
            <a:r>
              <a:rPr lang="en-US" sz="2000" dirty="0"/>
              <a:t>Load balancing</a:t>
            </a:r>
          </a:p>
          <a:p>
            <a:pPr lvl="1"/>
            <a:r>
              <a:rPr lang="en-US" sz="2000" dirty="0"/>
              <a:t>Automatic scaling</a:t>
            </a:r>
          </a:p>
          <a:p>
            <a:pPr lvl="1"/>
            <a:r>
              <a:rPr lang="en-US" sz="2000" dirty="0"/>
              <a:t>Health monitoring</a:t>
            </a:r>
          </a:p>
          <a:p>
            <a:pPr lvl="1"/>
            <a:r>
              <a:rPr lang="en-US" sz="2000" dirty="0"/>
              <a:t>Analysis and debugging</a:t>
            </a:r>
          </a:p>
          <a:p>
            <a:pPr lvl="1"/>
            <a:r>
              <a:rPr lang="en-US" sz="2000" dirty="0"/>
              <a:t>Logging</a:t>
            </a:r>
          </a:p>
          <a:p>
            <a:pPr marL="227012" lvl="1" indent="0">
              <a:buNone/>
            </a:pPr>
            <a:endParaRPr lang="en-US" sz="2000" dirty="0"/>
          </a:p>
          <a:p>
            <a:r>
              <a:rPr lang="en-US" sz="2400" dirty="0"/>
              <a:t>No additional charge for Elastic Beanstalk</a:t>
            </a:r>
          </a:p>
          <a:p>
            <a:pPr lvl="1"/>
            <a:r>
              <a:rPr lang="en-US" sz="2000" dirty="0"/>
              <a:t>Pay only for the underlying resources that are used</a:t>
            </a:r>
          </a:p>
        </p:txBody>
      </p:sp>
      <p:sp>
        <p:nvSpPr>
          <p:cNvPr id="12" name="TextBox 11">
            <a:extLst>
              <a:ext uri="{FF2B5EF4-FFF2-40B4-BE49-F238E27FC236}">
                <a16:creationId xmlns:a16="http://schemas.microsoft.com/office/drawing/2014/main" xmlns="" id="{2D4AA567-6A34-5949-AEC2-48B6BAE5F63F}"/>
              </a:ext>
              <a:ext uri="{C183D7F6-B498-43B3-948B-1728B52AA6E4}">
                <adec:decorative xmlns:adec="http://schemas.microsoft.com/office/drawing/2017/decorative" xmlns="" val="1"/>
              </a:ext>
            </a:extLst>
          </p:cNvPr>
          <p:cNvSpPr txBox="1"/>
          <p:nvPr/>
        </p:nvSpPr>
        <p:spPr>
          <a:xfrm>
            <a:off x="847754" y="3952203"/>
            <a:ext cx="2215020" cy="338859"/>
          </a:xfrm>
          <a:prstGeom prst="rect">
            <a:avLst/>
          </a:prstGeom>
          <a:noFill/>
        </p:spPr>
        <p:txBody>
          <a:bodyPr wrap="square" lIns="0" tIns="0" rIns="0" bIns="0" rtlCol="0" anchor="t">
            <a:noAutofit/>
          </a:bodyPr>
          <a:lstStyle/>
          <a:p>
            <a:pPr algn="ctr"/>
            <a:r>
              <a:rPr lang="en-US" sz="2400" b="1" dirty="0"/>
              <a:t>AWS Elastic </a:t>
            </a:r>
          </a:p>
          <a:p>
            <a:pPr algn="ctr"/>
            <a:r>
              <a:rPr lang="en-US" sz="2400" b="1" dirty="0"/>
              <a:t>Beanstalk</a:t>
            </a:r>
          </a:p>
        </p:txBody>
      </p:sp>
      <p:pic>
        <p:nvPicPr>
          <p:cNvPr id="13" name="Graphic 12">
            <a:extLst>
              <a:ext uri="{FF2B5EF4-FFF2-40B4-BE49-F238E27FC236}">
                <a16:creationId xmlns:a16="http://schemas.microsoft.com/office/drawing/2014/main" xmlns="" id="{74324EB1-D323-034D-AA5C-A6CE4AF46CA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302158" y="2467257"/>
            <a:ext cx="1298034" cy="1298034"/>
          </a:xfrm>
          <a:prstGeom prst="rect">
            <a:avLst/>
          </a:prstGeom>
        </p:spPr>
      </p:pic>
    </p:spTree>
    <p:custDataLst>
      <p:tags r:id="rId1"/>
    </p:custDataLst>
    <p:extLst>
      <p:ext uri="{BB962C8B-B14F-4D97-AF65-F5344CB8AC3E}">
        <p14:creationId xmlns:p14="http://schemas.microsoft.com/office/powerpoint/2010/main" val="2066796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E407E6B3-057C-7E42-A1BF-27142BDF3D2A}"/>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pPr/>
              <a:t>16</a:t>
            </a:fld>
            <a:endParaRPr lang="en-US" dirty="0"/>
          </a:p>
        </p:txBody>
      </p:sp>
      <p:sp>
        <p:nvSpPr>
          <p:cNvPr id="2" name="Title 1"/>
          <p:cNvSpPr>
            <a:spLocks noGrp="1"/>
          </p:cNvSpPr>
          <p:nvPr>
            <p:ph type="title"/>
          </p:nvPr>
        </p:nvSpPr>
        <p:spPr/>
        <p:txBody>
          <a:bodyPr/>
          <a:lstStyle/>
          <a:p>
            <a:r>
              <a:rPr lang="en-US" dirty="0"/>
              <a:t>AWS Elastic Beanstalk deployments</a:t>
            </a:r>
          </a:p>
        </p:txBody>
      </p:sp>
      <p:sp>
        <p:nvSpPr>
          <p:cNvPr id="3" name="Content Placeholder 2"/>
          <p:cNvSpPr>
            <a:spLocks noGrp="1"/>
          </p:cNvSpPr>
          <p:nvPr>
            <p:ph sz="quarter" idx="21"/>
          </p:nvPr>
        </p:nvSpPr>
        <p:spPr>
          <a:xfrm>
            <a:off x="365760" y="1143000"/>
            <a:ext cx="5648560" cy="5291750"/>
          </a:xfrm>
        </p:spPr>
        <p:txBody>
          <a:bodyPr>
            <a:normAutofit lnSpcReduction="10000"/>
          </a:bodyPr>
          <a:lstStyle/>
          <a:p>
            <a:pPr algn="just"/>
            <a:r>
              <a:rPr lang="en-US" dirty="0"/>
              <a:t>It supports web applications written for common platforms </a:t>
            </a:r>
          </a:p>
          <a:p>
            <a:pPr lvl="1" algn="just"/>
            <a:r>
              <a:rPr lang="en-US" b="1" dirty="0">
                <a:solidFill>
                  <a:srgbClr val="504BAB"/>
                </a:solidFill>
              </a:rPr>
              <a:t>Java</a:t>
            </a:r>
            <a:r>
              <a:rPr lang="en-US" dirty="0"/>
              <a:t>, </a:t>
            </a:r>
            <a:r>
              <a:rPr lang="en-US" b="1" dirty="0">
                <a:solidFill>
                  <a:srgbClr val="504BAB"/>
                </a:solidFill>
              </a:rPr>
              <a:t>.NET</a:t>
            </a:r>
            <a:r>
              <a:rPr lang="en-US" dirty="0"/>
              <a:t>, </a:t>
            </a:r>
            <a:r>
              <a:rPr lang="en-US" b="1" dirty="0">
                <a:solidFill>
                  <a:srgbClr val="504BAB"/>
                </a:solidFill>
              </a:rPr>
              <a:t>PHP</a:t>
            </a:r>
            <a:r>
              <a:rPr lang="en-US" dirty="0"/>
              <a:t>, </a:t>
            </a:r>
            <a:r>
              <a:rPr lang="en-US" b="1" dirty="0">
                <a:solidFill>
                  <a:srgbClr val="504BAB"/>
                </a:solidFill>
              </a:rPr>
              <a:t>Node.js</a:t>
            </a:r>
            <a:r>
              <a:rPr lang="en-US" dirty="0"/>
              <a:t>, </a:t>
            </a:r>
            <a:r>
              <a:rPr lang="en-US" b="1" dirty="0">
                <a:solidFill>
                  <a:srgbClr val="504BAB"/>
                </a:solidFill>
              </a:rPr>
              <a:t>Python</a:t>
            </a:r>
            <a:r>
              <a:rPr lang="en-US" dirty="0"/>
              <a:t>, </a:t>
            </a:r>
            <a:r>
              <a:rPr lang="en-US" b="1" dirty="0">
                <a:solidFill>
                  <a:srgbClr val="504BAB"/>
                </a:solidFill>
              </a:rPr>
              <a:t>Ruby</a:t>
            </a:r>
            <a:r>
              <a:rPr lang="en-US" dirty="0"/>
              <a:t>, </a:t>
            </a:r>
            <a:r>
              <a:rPr lang="en-US" b="1" dirty="0">
                <a:solidFill>
                  <a:srgbClr val="504BAB"/>
                </a:solidFill>
              </a:rPr>
              <a:t>Go</a:t>
            </a:r>
            <a:r>
              <a:rPr lang="en-US" dirty="0"/>
              <a:t>, and </a:t>
            </a:r>
            <a:r>
              <a:rPr lang="en-US" b="1" dirty="0">
                <a:solidFill>
                  <a:srgbClr val="504BAB"/>
                </a:solidFill>
              </a:rPr>
              <a:t>Docker</a:t>
            </a:r>
          </a:p>
          <a:p>
            <a:pPr marL="227012" lvl="1" indent="0" algn="just">
              <a:buNone/>
            </a:pPr>
            <a:endParaRPr lang="en-US" dirty="0"/>
          </a:p>
          <a:p>
            <a:pPr algn="just"/>
            <a:r>
              <a:rPr lang="en-US" dirty="0"/>
              <a:t>You upload your code</a:t>
            </a:r>
          </a:p>
          <a:p>
            <a:pPr lvl="1" algn="just"/>
            <a:r>
              <a:rPr lang="en-US" dirty="0"/>
              <a:t>Elastic Beanstalk automatically handles the deployment</a:t>
            </a:r>
          </a:p>
          <a:p>
            <a:pPr lvl="1" algn="just"/>
            <a:r>
              <a:rPr lang="en-US" dirty="0"/>
              <a:t>Deploys on servers such as Apache, NGINX, Passenger, Puma, and Microsoft Internet Information Services (IIS)</a:t>
            </a:r>
          </a:p>
        </p:txBody>
      </p:sp>
      <p:grpSp>
        <p:nvGrpSpPr>
          <p:cNvPr id="4" name="Group 3" descr="Diagram shows that AWS manages the host, OS, language interpreter, app server, and http server. At the top the diagram shows that &quot;your code&quot; is managed by you.">
            <a:extLst>
              <a:ext uri="{FF2B5EF4-FFF2-40B4-BE49-F238E27FC236}">
                <a16:creationId xmlns:a16="http://schemas.microsoft.com/office/drawing/2014/main" xmlns="" id="{D4A48AE7-650A-1730-4A5D-E6F9B2AE39C7}"/>
              </a:ext>
            </a:extLst>
          </p:cNvPr>
          <p:cNvGrpSpPr/>
          <p:nvPr/>
        </p:nvGrpSpPr>
        <p:grpSpPr>
          <a:xfrm>
            <a:off x="5771199" y="2471552"/>
            <a:ext cx="5791323" cy="2644013"/>
            <a:chOff x="5771199" y="2471552"/>
            <a:chExt cx="5791323" cy="2644013"/>
          </a:xfrm>
        </p:grpSpPr>
        <p:pic>
          <p:nvPicPr>
            <p:cNvPr id="13" name="Picture 12">
              <a:extLst>
                <a:ext uri="{FF2B5EF4-FFF2-40B4-BE49-F238E27FC236}">
                  <a16:creationId xmlns:a16="http://schemas.microsoft.com/office/drawing/2014/main" xmlns="" id="{EB32E947-36D1-354B-ABE8-AF3D948F5571}"/>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9100373" y="2471552"/>
              <a:ext cx="2462149" cy="2644013"/>
            </a:xfrm>
            <a:prstGeom prst="rect">
              <a:avLst/>
            </a:prstGeom>
          </p:spPr>
        </p:pic>
        <p:sp>
          <p:nvSpPr>
            <p:cNvPr id="14" name="TextBox 13">
              <a:extLst>
                <a:ext uri="{FF2B5EF4-FFF2-40B4-BE49-F238E27FC236}">
                  <a16:creationId xmlns:a16="http://schemas.microsoft.com/office/drawing/2014/main" xmlns="" id="{CDC14727-6DE1-EC43-94D1-8D614ED2B377}"/>
                </a:ext>
              </a:extLst>
            </p:cNvPr>
            <p:cNvSpPr txBox="1"/>
            <p:nvPr/>
          </p:nvSpPr>
          <p:spPr>
            <a:xfrm>
              <a:off x="7969465" y="2569448"/>
              <a:ext cx="1091966" cy="338554"/>
            </a:xfrm>
            <a:prstGeom prst="rect">
              <a:avLst/>
            </a:prstGeom>
            <a:noFill/>
          </p:spPr>
          <p:txBody>
            <a:bodyPr wrap="none" rtlCol="0">
              <a:spAutoFit/>
            </a:bodyPr>
            <a:lstStyle/>
            <a:p>
              <a:r>
                <a:rPr lang="en-US" sz="1600" b="1" dirty="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t>Your code</a:t>
              </a:r>
            </a:p>
          </p:txBody>
        </p:sp>
        <p:sp>
          <p:nvSpPr>
            <p:cNvPr id="15" name="TextBox 14">
              <a:extLst>
                <a:ext uri="{FF2B5EF4-FFF2-40B4-BE49-F238E27FC236}">
                  <a16:creationId xmlns:a16="http://schemas.microsoft.com/office/drawing/2014/main" xmlns="" id="{F9440FD3-4E5B-C84B-9F04-1941415FAC3D}"/>
                </a:ext>
              </a:extLst>
            </p:cNvPr>
            <p:cNvSpPr txBox="1"/>
            <p:nvPr/>
          </p:nvSpPr>
          <p:spPr>
            <a:xfrm>
              <a:off x="7830474" y="3060589"/>
              <a:ext cx="1269899"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HTTP server</a:t>
              </a:r>
            </a:p>
          </p:txBody>
        </p:sp>
        <p:sp>
          <p:nvSpPr>
            <p:cNvPr id="16" name="TextBox 15">
              <a:extLst>
                <a:ext uri="{FF2B5EF4-FFF2-40B4-BE49-F238E27FC236}">
                  <a16:creationId xmlns:a16="http://schemas.microsoft.com/office/drawing/2014/main" xmlns="" id="{46D939B1-5DAA-9D44-9141-6AF5BBD9D0F3}"/>
                </a:ext>
              </a:extLst>
            </p:cNvPr>
            <p:cNvSpPr txBox="1"/>
            <p:nvPr/>
          </p:nvSpPr>
          <p:spPr>
            <a:xfrm>
              <a:off x="7317513" y="3458028"/>
              <a:ext cx="1786066"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Application server</a:t>
              </a:r>
            </a:p>
          </p:txBody>
        </p:sp>
        <p:sp>
          <p:nvSpPr>
            <p:cNvPr id="17" name="TextBox 16">
              <a:extLst>
                <a:ext uri="{FF2B5EF4-FFF2-40B4-BE49-F238E27FC236}">
                  <a16:creationId xmlns:a16="http://schemas.microsoft.com/office/drawing/2014/main" xmlns="" id="{D29FA687-BEA5-924F-8B96-3CE2D6BFE43B}"/>
                </a:ext>
              </a:extLst>
            </p:cNvPr>
            <p:cNvSpPr txBox="1"/>
            <p:nvPr/>
          </p:nvSpPr>
          <p:spPr>
            <a:xfrm>
              <a:off x="7042715" y="3860000"/>
              <a:ext cx="2077813"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Language interpreter</a:t>
              </a:r>
            </a:p>
          </p:txBody>
        </p:sp>
        <p:sp>
          <p:nvSpPr>
            <p:cNvPr id="18" name="TextBox 17">
              <a:extLst>
                <a:ext uri="{FF2B5EF4-FFF2-40B4-BE49-F238E27FC236}">
                  <a16:creationId xmlns:a16="http://schemas.microsoft.com/office/drawing/2014/main" xmlns="" id="{A228CC6B-485F-4B46-B47C-BE7D399B8AF3}"/>
                </a:ext>
              </a:extLst>
            </p:cNvPr>
            <p:cNvSpPr txBox="1"/>
            <p:nvPr/>
          </p:nvSpPr>
          <p:spPr>
            <a:xfrm>
              <a:off x="7320719" y="4300032"/>
              <a:ext cx="1779654"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Operating system</a:t>
              </a:r>
            </a:p>
          </p:txBody>
        </p:sp>
        <p:sp>
          <p:nvSpPr>
            <p:cNvPr id="19" name="TextBox 18">
              <a:extLst>
                <a:ext uri="{FF2B5EF4-FFF2-40B4-BE49-F238E27FC236}">
                  <a16:creationId xmlns:a16="http://schemas.microsoft.com/office/drawing/2014/main" xmlns="" id="{2B35C335-F720-594D-BAC2-5ED60A03C24D}"/>
                </a:ext>
              </a:extLst>
            </p:cNvPr>
            <p:cNvSpPr txBox="1"/>
            <p:nvPr/>
          </p:nvSpPr>
          <p:spPr>
            <a:xfrm>
              <a:off x="8455175" y="4642148"/>
              <a:ext cx="606256"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Host</a:t>
              </a:r>
            </a:p>
          </p:txBody>
        </p:sp>
        <p:sp>
          <p:nvSpPr>
            <p:cNvPr id="20" name="Left Brace 19">
              <a:extLst>
                <a:ext uri="{FF2B5EF4-FFF2-40B4-BE49-F238E27FC236}">
                  <a16:creationId xmlns:a16="http://schemas.microsoft.com/office/drawing/2014/main" xmlns="" id="{E6F3F55A-FF34-7D45-9408-2681F3BE21BD}"/>
                </a:ext>
              </a:extLst>
            </p:cNvPr>
            <p:cNvSpPr/>
            <p:nvPr/>
          </p:nvSpPr>
          <p:spPr>
            <a:xfrm>
              <a:off x="6661530" y="3149222"/>
              <a:ext cx="655983" cy="176107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Left Brace 20">
              <a:extLst>
                <a:ext uri="{FF2B5EF4-FFF2-40B4-BE49-F238E27FC236}">
                  <a16:creationId xmlns:a16="http://schemas.microsoft.com/office/drawing/2014/main" xmlns="" id="{FE7FBA11-EDA7-8D4E-AB15-5A6DE00A290C}"/>
                </a:ext>
              </a:extLst>
            </p:cNvPr>
            <p:cNvSpPr/>
            <p:nvPr/>
          </p:nvSpPr>
          <p:spPr>
            <a:xfrm>
              <a:off x="6666272" y="2559742"/>
              <a:ext cx="655983" cy="526062"/>
            </a:xfrm>
            <a:prstGeom prst="leftBrace">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rgbClr val="504BAB"/>
                </a:solidFill>
              </a:endParaRPr>
            </a:p>
          </p:txBody>
        </p:sp>
        <p:sp>
          <p:nvSpPr>
            <p:cNvPr id="22" name="TextBox 21">
              <a:extLst>
                <a:ext uri="{FF2B5EF4-FFF2-40B4-BE49-F238E27FC236}">
                  <a16:creationId xmlns:a16="http://schemas.microsoft.com/office/drawing/2014/main" xmlns="" id="{14F43788-1344-134A-93AF-268D78DCD87F}"/>
                </a:ext>
              </a:extLst>
            </p:cNvPr>
            <p:cNvSpPr txBox="1"/>
            <p:nvPr/>
          </p:nvSpPr>
          <p:spPr>
            <a:xfrm>
              <a:off x="5771199" y="3811826"/>
              <a:ext cx="998991" cy="584775"/>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AWS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manages</a:t>
              </a:r>
            </a:p>
          </p:txBody>
        </p:sp>
        <p:sp>
          <p:nvSpPr>
            <p:cNvPr id="23" name="TextBox 22">
              <a:extLst>
                <a:ext uri="{FF2B5EF4-FFF2-40B4-BE49-F238E27FC236}">
                  <a16:creationId xmlns:a16="http://schemas.microsoft.com/office/drawing/2014/main" xmlns="" id="{ED80AAD5-01CE-7C44-B900-ECB186740C87}"/>
                </a:ext>
              </a:extLst>
            </p:cNvPr>
            <p:cNvSpPr txBox="1"/>
            <p:nvPr/>
          </p:nvSpPr>
          <p:spPr>
            <a:xfrm>
              <a:off x="5879858" y="2572908"/>
              <a:ext cx="912429" cy="584775"/>
            </a:xfrm>
            <a:prstGeom prst="rect">
              <a:avLst/>
            </a:prstGeom>
            <a:noFill/>
          </p:spPr>
          <p:txBody>
            <a:bodyPr wrap="none" rtlCol="0">
              <a:spAutoFit/>
            </a:bodyPr>
            <a:lstStyle/>
            <a:p>
              <a:pPr algn="ctr"/>
              <a:r>
                <a:rPr lang="en-US" sz="1600" b="1" dirty="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t>You </a:t>
              </a:r>
            </a:p>
            <a:p>
              <a:pPr algn="ctr"/>
              <a:r>
                <a:rPr lang="en-US" sz="1600" b="1" dirty="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t>manage</a:t>
              </a:r>
            </a:p>
          </p:txBody>
        </p:sp>
      </p:grpSp>
    </p:spTree>
    <p:custDataLst>
      <p:tags r:id="rId1"/>
    </p:custDataLst>
    <p:extLst>
      <p:ext uri="{BB962C8B-B14F-4D97-AF65-F5344CB8AC3E}">
        <p14:creationId xmlns:p14="http://schemas.microsoft.com/office/powerpoint/2010/main" val="2608221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E0E739DD-12DF-DC49-AA9B-FDED0570C7B6}"/>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17</a:t>
            </a:fld>
            <a:endParaRPr lang="en-US" dirty="0"/>
          </a:p>
        </p:txBody>
      </p:sp>
      <p:sp>
        <p:nvSpPr>
          <p:cNvPr id="2" name="Title 1"/>
          <p:cNvSpPr>
            <a:spLocks noGrp="1"/>
          </p:cNvSpPr>
          <p:nvPr>
            <p:ph type="title"/>
          </p:nvPr>
        </p:nvSpPr>
        <p:spPr/>
        <p:txBody>
          <a:bodyPr/>
          <a:lstStyle/>
          <a:p>
            <a:r>
              <a:rPr lang="en-US" dirty="0"/>
              <a:t>Benefits of Elastic Beanstalk</a:t>
            </a:r>
          </a:p>
        </p:txBody>
      </p:sp>
      <p:sp>
        <p:nvSpPr>
          <p:cNvPr id="12" name="TextBox 11">
            <a:extLst>
              <a:ext uri="{FF2B5EF4-FFF2-40B4-BE49-F238E27FC236}">
                <a16:creationId xmlns:a16="http://schemas.microsoft.com/office/drawing/2014/main" xmlns="" id="{03BE4F8F-E47E-974F-A15C-094CCD4CC341}"/>
              </a:ext>
            </a:extLst>
          </p:cNvPr>
          <p:cNvSpPr txBox="1"/>
          <p:nvPr/>
        </p:nvSpPr>
        <p:spPr>
          <a:xfrm>
            <a:off x="595423" y="4083906"/>
            <a:ext cx="2690330"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Fast and simple to start using</a:t>
            </a:r>
          </a:p>
        </p:txBody>
      </p:sp>
      <p:sp>
        <p:nvSpPr>
          <p:cNvPr id="13" name="TextBox 12">
            <a:extLst>
              <a:ext uri="{FF2B5EF4-FFF2-40B4-BE49-F238E27FC236}">
                <a16:creationId xmlns:a16="http://schemas.microsoft.com/office/drawing/2014/main" xmlns="" id="{3A61608D-B64A-DF43-9FE0-D7AB8068CC30}"/>
              </a:ext>
            </a:extLst>
          </p:cNvPr>
          <p:cNvSpPr txBox="1"/>
          <p:nvPr/>
        </p:nvSpPr>
        <p:spPr>
          <a:xfrm>
            <a:off x="3494098" y="4083906"/>
            <a:ext cx="2304192"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Developer productivity</a:t>
            </a:r>
          </a:p>
        </p:txBody>
      </p:sp>
      <p:sp>
        <p:nvSpPr>
          <p:cNvPr id="14" name="TextBox 13">
            <a:extLst>
              <a:ext uri="{FF2B5EF4-FFF2-40B4-BE49-F238E27FC236}">
                <a16:creationId xmlns:a16="http://schemas.microsoft.com/office/drawing/2014/main" xmlns="" id="{72BDFD8B-FFEE-0341-B5C2-A43D95F3BC1C}"/>
              </a:ext>
            </a:extLst>
          </p:cNvPr>
          <p:cNvSpPr txBox="1"/>
          <p:nvPr/>
        </p:nvSpPr>
        <p:spPr>
          <a:xfrm>
            <a:off x="6014172" y="4083906"/>
            <a:ext cx="2304192"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Difficult to outgrow</a:t>
            </a:r>
          </a:p>
        </p:txBody>
      </p:sp>
      <p:sp>
        <p:nvSpPr>
          <p:cNvPr id="8" name="TextBox 7">
            <a:extLst>
              <a:ext uri="{FF2B5EF4-FFF2-40B4-BE49-F238E27FC236}">
                <a16:creationId xmlns:a16="http://schemas.microsoft.com/office/drawing/2014/main" xmlns="" id="{A3F0F3E0-A9D3-664A-901B-C20AF5D2A111}"/>
              </a:ext>
            </a:extLst>
          </p:cNvPr>
          <p:cNvSpPr txBox="1"/>
          <p:nvPr/>
        </p:nvSpPr>
        <p:spPr>
          <a:xfrm>
            <a:off x="8651693" y="4083905"/>
            <a:ext cx="2834627"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Complete resource control</a:t>
            </a:r>
          </a:p>
        </p:txBody>
      </p:sp>
      <p:pic>
        <p:nvPicPr>
          <p:cNvPr id="4" name="Picture 3">
            <a:extLst>
              <a:ext uri="{FF2B5EF4-FFF2-40B4-BE49-F238E27FC236}">
                <a16:creationId xmlns:a16="http://schemas.microsoft.com/office/drawing/2014/main" xmlns="" id="{6556C07D-6B87-474E-A3C2-62AA528DCFD7}"/>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9052858" y="2370620"/>
            <a:ext cx="1767254" cy="1371600"/>
          </a:xfrm>
          <a:prstGeom prst="rect">
            <a:avLst/>
          </a:prstGeom>
        </p:spPr>
      </p:pic>
      <p:pic>
        <p:nvPicPr>
          <p:cNvPr id="7" name="Picture 6">
            <a:extLst>
              <a:ext uri="{FF2B5EF4-FFF2-40B4-BE49-F238E27FC236}">
                <a16:creationId xmlns:a16="http://schemas.microsoft.com/office/drawing/2014/main" xmlns="" id="{820B6646-6A9B-4448-B82E-34E4DC9DC10A}"/>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6347733" y="2370620"/>
            <a:ext cx="1637071" cy="1371600"/>
          </a:xfrm>
          <a:prstGeom prst="rect">
            <a:avLst/>
          </a:prstGeom>
        </p:spPr>
      </p:pic>
      <p:pic>
        <p:nvPicPr>
          <p:cNvPr id="10" name="Picture 9">
            <a:extLst>
              <a:ext uri="{FF2B5EF4-FFF2-40B4-BE49-F238E27FC236}">
                <a16:creationId xmlns:a16="http://schemas.microsoft.com/office/drawing/2014/main" xmlns="" id="{AEDF1DD9-54CE-5543-80E9-8CC037367729}"/>
              </a:ex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3668870" y="2370620"/>
            <a:ext cx="1726322" cy="1371600"/>
          </a:xfrm>
          <a:prstGeom prst="rect">
            <a:avLst/>
          </a:prstGeom>
        </p:spPr>
      </p:pic>
      <p:pic>
        <p:nvPicPr>
          <p:cNvPr id="16" name="Picture 15">
            <a:extLst>
              <a:ext uri="{FF2B5EF4-FFF2-40B4-BE49-F238E27FC236}">
                <a16:creationId xmlns:a16="http://schemas.microsoft.com/office/drawing/2014/main" xmlns="" id="{5CF65933-CB29-4144-9C0D-88A7B48B5290}"/>
              </a:ex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1164848" y="2370620"/>
            <a:ext cx="1551481" cy="1371600"/>
          </a:xfrm>
          <a:prstGeom prst="rect">
            <a:avLst/>
          </a:prstGeom>
        </p:spPr>
      </p:pic>
    </p:spTree>
    <p:custDataLst>
      <p:tags r:id="rId1"/>
    </p:custDataLst>
    <p:extLst>
      <p:ext uri="{BB962C8B-B14F-4D97-AF65-F5344CB8AC3E}">
        <p14:creationId xmlns:p14="http://schemas.microsoft.com/office/powerpoint/2010/main" val="927884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010F476-C7B4-8D4C-9640-0C638E9308D3}"/>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pPr/>
              <a:t>18</a:t>
            </a:fld>
            <a:endParaRPr lang="en-US" dirty="0"/>
          </a:p>
        </p:txBody>
      </p:sp>
      <p:sp>
        <p:nvSpPr>
          <p:cNvPr id="3" name="Title 2">
            <a:extLst>
              <a:ext uri="{FF2B5EF4-FFF2-40B4-BE49-F238E27FC236}">
                <a16:creationId xmlns:a16="http://schemas.microsoft.com/office/drawing/2014/main" xmlns="" id="{017FB012-E14B-5F43-B605-4C7071827C78}"/>
              </a:ext>
            </a:extLst>
          </p:cNvPr>
          <p:cNvSpPr>
            <a:spLocks noGrp="1"/>
          </p:cNvSpPr>
          <p:nvPr>
            <p:ph type="ctrTitle"/>
          </p:nvPr>
        </p:nvSpPr>
        <p:spPr/>
        <p:txBody>
          <a:bodyPr/>
          <a:lstStyle/>
          <a:p>
            <a:r>
              <a:rPr lang="en-US" dirty="0"/>
              <a:t>Activity: AWS Elastic Beanstalk</a:t>
            </a:r>
          </a:p>
        </p:txBody>
      </p:sp>
      <p:sp>
        <p:nvSpPr>
          <p:cNvPr id="10" name="Content Placeholder 9">
            <a:extLst>
              <a:ext uri="{FF2B5EF4-FFF2-40B4-BE49-F238E27FC236}">
                <a16:creationId xmlns:a16="http://schemas.microsoft.com/office/drawing/2014/main" xmlns="" id="{A25B2E9B-A70C-4046-B0CD-C3E72089A651}"/>
              </a:ext>
            </a:extLst>
          </p:cNvPr>
          <p:cNvSpPr>
            <a:spLocks noGrp="1"/>
          </p:cNvSpPr>
          <p:nvPr>
            <p:ph type="body" idx="1"/>
          </p:nvPr>
        </p:nvSpPr>
        <p:spPr/>
        <p:txBody>
          <a:bodyPr/>
          <a:lstStyle/>
          <a:p>
            <a:pPr marL="0" indent="0">
              <a:buNone/>
            </a:pPr>
            <a:r>
              <a:rPr lang="en-US" b="1" dirty="0">
                <a:solidFill>
                  <a:srgbClr val="504BAB"/>
                </a:solidFill>
              </a:rPr>
              <a:t>To complete this activity:</a:t>
            </a:r>
          </a:p>
          <a:p>
            <a:pPr marL="0" indent="0">
              <a:buNone/>
            </a:pPr>
            <a:endParaRPr lang="en-US" b="1" dirty="0">
              <a:solidFill>
                <a:schemeClr val="accent5"/>
              </a:solidFill>
            </a:endParaRPr>
          </a:p>
          <a:p>
            <a:r>
              <a:rPr lang="en-US" sz="2400" dirty="0"/>
              <a:t>Go to the hands-on lab environment and launch the AWS Elastic Beanstalk activity.</a:t>
            </a:r>
          </a:p>
          <a:p>
            <a:pPr marL="0" indent="0">
              <a:buNone/>
            </a:pPr>
            <a:endParaRPr lang="en-US" sz="2400" dirty="0"/>
          </a:p>
          <a:p>
            <a:r>
              <a:rPr lang="en-US" sz="2400" dirty="0"/>
              <a:t>Follow the instructions that are provided in the hands-on lab environment.</a:t>
            </a:r>
          </a:p>
        </p:txBody>
      </p:sp>
    </p:spTree>
    <p:custDataLst>
      <p:tags r:id="rId1"/>
    </p:custDataLst>
    <p:extLst>
      <p:ext uri="{BB962C8B-B14F-4D97-AF65-F5344CB8AC3E}">
        <p14:creationId xmlns:p14="http://schemas.microsoft.com/office/powerpoint/2010/main" val="3764187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51DB29AB-AD97-C840-8439-66F28982EBFC}"/>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19</a:t>
            </a:fld>
            <a:endParaRPr lang="en-US" dirty="0"/>
          </a:p>
        </p:txBody>
      </p:sp>
      <p:sp>
        <p:nvSpPr>
          <p:cNvPr id="4" name="Title 3">
            <a:extLst>
              <a:ext uri="{FF2B5EF4-FFF2-40B4-BE49-F238E27FC236}">
                <a16:creationId xmlns:a16="http://schemas.microsoft.com/office/drawing/2014/main" xmlns="" id="{F89D4C57-8ACE-7A46-BE45-25F2ADAE9651}"/>
              </a:ext>
            </a:extLst>
          </p:cNvPr>
          <p:cNvSpPr>
            <a:spLocks noGrp="1"/>
          </p:cNvSpPr>
          <p:nvPr>
            <p:ph type="ctrTitle"/>
          </p:nvPr>
        </p:nvSpPr>
        <p:spPr/>
        <p:txBody>
          <a:bodyPr>
            <a:normAutofit/>
          </a:bodyPr>
          <a:lstStyle/>
          <a:p>
            <a:r>
              <a:rPr lang="en-US" sz="4000" dirty="0">
                <a:latin typeface="+mj-lt"/>
              </a:rPr>
              <a:t>Activity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xmlns="" id="{79125E67-2530-304C-9CF1-F3BC25E3B1E2}"/>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996624" y="1190701"/>
            <a:ext cx="6714895" cy="4476597"/>
          </a:xfrm>
          <a:prstGeom prst="rect">
            <a:avLst/>
          </a:prstGeom>
          <a:ln>
            <a:solidFill>
              <a:schemeClr val="accent1"/>
            </a:solidFill>
          </a:ln>
        </p:spPr>
      </p:pic>
    </p:spTree>
    <p:custDataLst>
      <p:tags r:id="rId1"/>
    </p:custDataLst>
    <p:extLst>
      <p:ext uri="{BB962C8B-B14F-4D97-AF65-F5344CB8AC3E}">
        <p14:creationId xmlns:p14="http://schemas.microsoft.com/office/powerpoint/2010/main" val="2898494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a:t>Module 6: Compute</a:t>
            </a:r>
          </a:p>
        </p:txBody>
      </p:sp>
      <p:sp>
        <p:nvSpPr>
          <p:cNvPr id="2" name="Text Placeholder 1">
            <a:extLst>
              <a:ext uri="{FF2B5EF4-FFF2-40B4-BE49-F238E27FC236}">
                <a16:creationId xmlns:a16="http://schemas.microsoft.com/office/drawing/2014/main" xmlns="" id="{9D88EA70-1A6F-3D46-88BA-3D72648154E8}"/>
              </a:ext>
            </a:extLst>
          </p:cNvPr>
          <p:cNvSpPr>
            <a:spLocks noGrp="1"/>
          </p:cNvSpPr>
          <p:nvPr>
            <p:ph type="subTitle" idx="1"/>
          </p:nvPr>
        </p:nvSpPr>
        <p:spPr/>
        <p:txBody>
          <a:bodyPr/>
          <a:lstStyle/>
          <a:p>
            <a:r>
              <a:rPr lang="en-US" dirty="0"/>
              <a:t>AWS Academy Cloud Foundations</a:t>
            </a:r>
          </a:p>
        </p:txBody>
      </p:sp>
    </p:spTree>
    <p:custDataLst>
      <p:tags r:id="rId1"/>
    </p:custDataLst>
    <p:extLst>
      <p:ext uri="{BB962C8B-B14F-4D97-AF65-F5344CB8AC3E}">
        <p14:creationId xmlns:p14="http://schemas.microsoft.com/office/powerpoint/2010/main" val="4228951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406E8B36-A7F8-3F48-8D41-4C8D5BF9F3EB}"/>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pPr/>
              <a:t>20</a:t>
            </a:fld>
            <a:endParaRPr lang="en-US" dirty="0"/>
          </a:p>
        </p:txBody>
      </p:sp>
      <p:sp>
        <p:nvSpPr>
          <p:cNvPr id="3" name="Title 2">
            <a:extLst>
              <a:ext uri="{FF2B5EF4-FFF2-40B4-BE49-F238E27FC236}">
                <a16:creationId xmlns:a16="http://schemas.microsoft.com/office/drawing/2014/main" xmlns="" id="{34A9215D-56A1-C14C-8D1D-ECD06964D449}"/>
              </a:ext>
            </a:extLst>
          </p:cNvPr>
          <p:cNvSpPr>
            <a:spLocks noGrp="1"/>
          </p:cNvSpPr>
          <p:nvPr>
            <p:ph type="ctrTitle"/>
          </p:nvPr>
        </p:nvSpPr>
        <p:spPr/>
        <p:txBody>
          <a:bodyPr/>
          <a:lstStyle/>
          <a:p>
            <a:r>
              <a:rPr lang="en-US" dirty="0"/>
              <a:t>Section 6 key takeaways</a:t>
            </a:r>
          </a:p>
        </p:txBody>
      </p:sp>
      <p:sp>
        <p:nvSpPr>
          <p:cNvPr id="5" name="Content Placeholder 4">
            <a:extLst>
              <a:ext uri="{FF2B5EF4-FFF2-40B4-BE49-F238E27FC236}">
                <a16:creationId xmlns:a16="http://schemas.microsoft.com/office/drawing/2014/main" xmlns="" id="{5DED86B2-95F3-E144-93EC-D7312615DDBA}"/>
              </a:ext>
            </a:extLst>
          </p:cNvPr>
          <p:cNvSpPr>
            <a:spLocks noGrp="1"/>
          </p:cNvSpPr>
          <p:nvPr>
            <p:ph type="body" idx="1"/>
          </p:nvPr>
        </p:nvSpPr>
        <p:spPr/>
        <p:txBody>
          <a:bodyPr/>
          <a:lstStyle/>
          <a:p>
            <a:r>
              <a:rPr lang="en-US" sz="2400" b="1" dirty="0">
                <a:solidFill>
                  <a:srgbClr val="504BAB"/>
                </a:solidFill>
              </a:rPr>
              <a:t>AWS</a:t>
            </a:r>
            <a:r>
              <a:rPr lang="en-US" sz="2400" b="1" dirty="0">
                <a:solidFill>
                  <a:schemeClr val="accent5"/>
                </a:solidFill>
              </a:rPr>
              <a:t> </a:t>
            </a:r>
            <a:r>
              <a:rPr lang="en-US" sz="2400" b="1" dirty="0">
                <a:solidFill>
                  <a:srgbClr val="504BAB"/>
                </a:solidFill>
              </a:rPr>
              <a:t>Elastic Beanstalk </a:t>
            </a:r>
            <a:r>
              <a:rPr lang="en-US" sz="2400" dirty="0"/>
              <a:t>enhances developer productivity.</a:t>
            </a:r>
          </a:p>
          <a:p>
            <a:pPr lvl="1"/>
            <a:r>
              <a:rPr lang="en-US" sz="2000" dirty="0"/>
              <a:t>Simplifies the process of deploying your application.</a:t>
            </a:r>
          </a:p>
          <a:p>
            <a:pPr lvl="1"/>
            <a:r>
              <a:rPr lang="en-US" sz="2000" dirty="0"/>
              <a:t>Reduces management complexity.</a:t>
            </a:r>
          </a:p>
          <a:p>
            <a:pPr marL="233363" lvl="1" indent="0">
              <a:buNone/>
            </a:pPr>
            <a:endParaRPr lang="en-US" sz="2400" dirty="0"/>
          </a:p>
          <a:p>
            <a:r>
              <a:rPr lang="en-US" sz="2400" dirty="0"/>
              <a:t>Elastic Beanstalk supports </a:t>
            </a:r>
            <a:r>
              <a:rPr lang="en-US" sz="2400" b="1" dirty="0">
                <a:solidFill>
                  <a:srgbClr val="504BAB"/>
                </a:solidFill>
              </a:rPr>
              <a:t>Java</a:t>
            </a:r>
            <a:r>
              <a:rPr lang="en-US" sz="2400" dirty="0"/>
              <a:t>, </a:t>
            </a:r>
            <a:r>
              <a:rPr lang="en-US" sz="2400" b="1" dirty="0">
                <a:solidFill>
                  <a:srgbClr val="504BAB"/>
                </a:solidFill>
              </a:rPr>
              <a:t>.NET</a:t>
            </a:r>
            <a:r>
              <a:rPr lang="en-US" sz="2400" dirty="0"/>
              <a:t>, </a:t>
            </a:r>
            <a:r>
              <a:rPr lang="en-US" sz="2400" b="1" dirty="0">
                <a:solidFill>
                  <a:srgbClr val="504BAB"/>
                </a:solidFill>
              </a:rPr>
              <a:t>PHP</a:t>
            </a:r>
            <a:r>
              <a:rPr lang="en-US" sz="2400" dirty="0"/>
              <a:t>, </a:t>
            </a:r>
            <a:r>
              <a:rPr lang="en-US" sz="2400" b="1" dirty="0">
                <a:solidFill>
                  <a:srgbClr val="504BAB"/>
                </a:solidFill>
              </a:rPr>
              <a:t>Node.js</a:t>
            </a:r>
            <a:r>
              <a:rPr lang="en-US" sz="2400" dirty="0"/>
              <a:t>, </a:t>
            </a:r>
            <a:r>
              <a:rPr lang="en-US" sz="2400" b="1" dirty="0">
                <a:solidFill>
                  <a:srgbClr val="504BAB"/>
                </a:solidFill>
              </a:rPr>
              <a:t>Python</a:t>
            </a:r>
            <a:r>
              <a:rPr lang="en-US" sz="2400" dirty="0"/>
              <a:t>, </a:t>
            </a:r>
            <a:r>
              <a:rPr lang="en-US" sz="2400" b="1" dirty="0">
                <a:solidFill>
                  <a:srgbClr val="504BAB"/>
                </a:solidFill>
              </a:rPr>
              <a:t>Ruby</a:t>
            </a:r>
            <a:r>
              <a:rPr lang="en-US" sz="2400" dirty="0"/>
              <a:t>, </a:t>
            </a:r>
            <a:r>
              <a:rPr lang="en-US" sz="2400" b="1" dirty="0">
                <a:solidFill>
                  <a:srgbClr val="504BAB"/>
                </a:solidFill>
              </a:rPr>
              <a:t>Go</a:t>
            </a:r>
            <a:r>
              <a:rPr lang="en-US" sz="2400" dirty="0"/>
              <a:t>, and </a:t>
            </a:r>
            <a:r>
              <a:rPr lang="en-US" sz="2400" b="1" dirty="0">
                <a:solidFill>
                  <a:srgbClr val="504BAB"/>
                </a:solidFill>
              </a:rPr>
              <a:t>Docker</a:t>
            </a:r>
          </a:p>
          <a:p>
            <a:pPr marL="0" indent="0">
              <a:buNone/>
            </a:pPr>
            <a:endParaRPr lang="en-US" sz="2400" b="1" dirty="0">
              <a:solidFill>
                <a:schemeClr val="accent5"/>
              </a:solidFill>
            </a:endParaRPr>
          </a:p>
          <a:p>
            <a:r>
              <a:rPr lang="en-US" sz="2400" dirty="0"/>
              <a:t>There is no charge for Elastic Beanstalk. Pay only for the AWS resources that you use. </a:t>
            </a:r>
          </a:p>
        </p:txBody>
      </p:sp>
      <p:pic>
        <p:nvPicPr>
          <p:cNvPr id="6" name="Picture Placeholder 6">
            <a:extLst>
              <a:ext uri="{FF2B5EF4-FFF2-40B4-BE49-F238E27FC236}">
                <a16:creationId xmlns:a16="http://schemas.microsoft.com/office/drawing/2014/main" xmlns=""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302396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9DD3E1-B0BA-7941-ACF6-89F4C489A40A}"/>
              </a:ext>
            </a:extLst>
          </p:cNvPr>
          <p:cNvSpPr>
            <a:spLocks noGrp="1"/>
          </p:cNvSpPr>
          <p:nvPr>
            <p:ph type="title"/>
          </p:nvPr>
        </p:nvSpPr>
        <p:spPr/>
        <p:txBody>
          <a:bodyPr/>
          <a:lstStyle/>
          <a:p>
            <a:r>
              <a:rPr lang="en-US" sz="4000" dirty="0"/>
              <a:t>Module wrap-up</a:t>
            </a:r>
          </a:p>
        </p:txBody>
      </p:sp>
      <p:sp>
        <p:nvSpPr>
          <p:cNvPr id="3" name="Text Placeholder 2">
            <a:extLst>
              <a:ext uri="{FF2B5EF4-FFF2-40B4-BE49-F238E27FC236}">
                <a16:creationId xmlns:a16="http://schemas.microsoft.com/office/drawing/2014/main" xmlns="" id="{9705F87E-6E2F-D249-BE4B-4F176A6B5D76}"/>
              </a:ext>
            </a:extLst>
          </p:cNvPr>
          <p:cNvSpPr>
            <a:spLocks noGrp="1"/>
          </p:cNvSpPr>
          <p:nvPr>
            <p:ph type="subTitle" idx="1"/>
          </p:nvPr>
        </p:nvSpPr>
        <p:spPr/>
        <p:txBody>
          <a:bodyPr/>
          <a:lstStyle/>
          <a:p>
            <a:r>
              <a:rPr lang="en-US" dirty="0"/>
              <a:t>Module 6: Compute</a:t>
            </a:r>
          </a:p>
          <a:p>
            <a:endParaRPr lang="en-US" dirty="0"/>
          </a:p>
        </p:txBody>
      </p:sp>
    </p:spTree>
    <p:custDataLst>
      <p:tags r:id="rId1"/>
    </p:custDataLst>
    <p:extLst>
      <p:ext uri="{BB962C8B-B14F-4D97-AF65-F5344CB8AC3E}">
        <p14:creationId xmlns:p14="http://schemas.microsoft.com/office/powerpoint/2010/main" val="2924528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BECEECC-6889-3C4B-ADDE-289EB9D9F6A9}"/>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22</a:t>
            </a:fld>
            <a:endParaRPr lang="en-US" dirty="0"/>
          </a:p>
        </p:txBody>
      </p:sp>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xmlns="" id="{96B1D8CB-247D-9047-BFCE-7C071A34030D}"/>
              </a:ext>
            </a:extLst>
          </p:cNvPr>
          <p:cNvSpPr>
            <a:spLocks noGrp="1"/>
          </p:cNvSpPr>
          <p:nvPr>
            <p:ph sz="quarter" idx="21"/>
          </p:nvPr>
        </p:nvSpPr>
        <p:spPr/>
        <p:txBody>
          <a:bodyPr/>
          <a:lstStyle/>
          <a:p>
            <a:pPr marL="0" indent="0">
              <a:buNone/>
            </a:pPr>
            <a:r>
              <a:rPr lang="en-US" sz="2400" dirty="0"/>
              <a:t>In summary, in this module, you learned how to:</a:t>
            </a:r>
          </a:p>
          <a:p>
            <a:r>
              <a:rPr lang="en-US" sz="2400" dirty="0"/>
              <a:t>Provide an overview of different </a:t>
            </a:r>
            <a:r>
              <a:rPr lang="en-US" sz="2400" dirty="0">
                <a:solidFill>
                  <a:srgbClr val="333399"/>
                </a:solidFill>
              </a:rPr>
              <a:t>AWS compute services </a:t>
            </a:r>
            <a:r>
              <a:rPr lang="en-US" sz="2400" dirty="0"/>
              <a:t>in the cloud</a:t>
            </a:r>
          </a:p>
          <a:p>
            <a:r>
              <a:rPr lang="en-US" sz="2400" dirty="0"/>
              <a:t>Demonstrate why to </a:t>
            </a:r>
            <a:r>
              <a:rPr lang="en-US" sz="2400" dirty="0">
                <a:solidFill>
                  <a:srgbClr val="333399"/>
                </a:solidFill>
              </a:rPr>
              <a:t>use Amazon Elastic Compute Cloud </a:t>
            </a:r>
            <a:r>
              <a:rPr lang="en-US" sz="2400" dirty="0"/>
              <a:t>(Amazon EC2)</a:t>
            </a:r>
          </a:p>
          <a:p>
            <a:r>
              <a:rPr lang="en-US" sz="2400" dirty="0"/>
              <a:t>Identify the </a:t>
            </a:r>
            <a:r>
              <a:rPr lang="en-US" sz="2400" dirty="0">
                <a:solidFill>
                  <a:srgbClr val="333399"/>
                </a:solidFill>
              </a:rPr>
              <a:t>functionality in the Amazon EC2</a:t>
            </a:r>
            <a:r>
              <a:rPr lang="en-US" sz="2400" dirty="0"/>
              <a:t> console</a:t>
            </a:r>
          </a:p>
          <a:p>
            <a:r>
              <a:rPr lang="en-US" sz="2400" dirty="0"/>
              <a:t>Perform </a:t>
            </a:r>
            <a:r>
              <a:rPr lang="en-US" sz="2400" dirty="0">
                <a:solidFill>
                  <a:srgbClr val="333399"/>
                </a:solidFill>
              </a:rPr>
              <a:t>basic functions in Amazon EC2 </a:t>
            </a:r>
            <a:r>
              <a:rPr lang="en-US" sz="2400" dirty="0"/>
              <a:t>to build a virtual computing environment</a:t>
            </a:r>
          </a:p>
          <a:p>
            <a:r>
              <a:rPr lang="en-US" sz="2400" dirty="0"/>
              <a:t>Identify </a:t>
            </a:r>
            <a:r>
              <a:rPr lang="en-US" sz="2400" dirty="0">
                <a:solidFill>
                  <a:srgbClr val="333399"/>
                </a:solidFill>
              </a:rPr>
              <a:t>Amazon EC2 cost optimization </a:t>
            </a:r>
            <a:r>
              <a:rPr lang="en-US" sz="2400" dirty="0"/>
              <a:t>elements</a:t>
            </a:r>
          </a:p>
          <a:p>
            <a:r>
              <a:rPr lang="en-US" sz="2400" dirty="0"/>
              <a:t>Demonstrate when to use </a:t>
            </a:r>
            <a:r>
              <a:rPr lang="en-US" sz="2400" dirty="0">
                <a:solidFill>
                  <a:srgbClr val="333399"/>
                </a:solidFill>
              </a:rPr>
              <a:t>AWS </a:t>
            </a:r>
            <a:r>
              <a:rPr lang="en-US" sz="2400" dirty="0" smtClean="0">
                <a:solidFill>
                  <a:srgbClr val="333399"/>
                </a:solidFill>
              </a:rPr>
              <a:t>Lambda</a:t>
            </a:r>
          </a:p>
          <a:p>
            <a:r>
              <a:rPr lang="en-US" sz="2400" dirty="0" smtClean="0"/>
              <a:t>Demonstrate </a:t>
            </a:r>
            <a:r>
              <a:rPr lang="en-US" sz="2400" dirty="0"/>
              <a:t>when to use </a:t>
            </a:r>
            <a:r>
              <a:rPr lang="en-US" sz="2400" dirty="0">
                <a:solidFill>
                  <a:srgbClr val="333399"/>
                </a:solidFill>
              </a:rPr>
              <a:t>AWS Elastic Beanstalk</a:t>
            </a:r>
          </a:p>
          <a:p>
            <a:r>
              <a:rPr lang="en-US" sz="2400" dirty="0" smtClean="0"/>
              <a:t>Identify </a:t>
            </a:r>
            <a:r>
              <a:rPr lang="en-US" sz="2400" dirty="0"/>
              <a:t>how to run containerized applications in a cluster of managed </a:t>
            </a:r>
            <a:r>
              <a:rPr lang="en-US" sz="2400" dirty="0" smtClean="0"/>
              <a:t>servers</a:t>
            </a:r>
            <a:endParaRPr lang="en-US" sz="2400" dirty="0"/>
          </a:p>
          <a:p>
            <a:endParaRPr lang="en-US" sz="2400" dirty="0">
              <a:latin typeface="+mn-lt"/>
            </a:endParaRPr>
          </a:p>
        </p:txBody>
      </p:sp>
    </p:spTree>
    <p:custDataLst>
      <p:tags r:id="rId1"/>
    </p:custDataLst>
    <p:extLst>
      <p:ext uri="{BB962C8B-B14F-4D97-AF65-F5344CB8AC3E}">
        <p14:creationId xmlns:p14="http://schemas.microsoft.com/office/powerpoint/2010/main" val="1001661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5C6BA22-6D80-6F4D-8779-5BA67DACE489}"/>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23</a:t>
            </a:fld>
            <a:endParaRPr lang="en-US" dirty="0"/>
          </a:p>
        </p:txBody>
      </p:sp>
      <p:sp>
        <p:nvSpPr>
          <p:cNvPr id="5" name="Title 4">
            <a:extLst>
              <a:ext uri="{FF2B5EF4-FFF2-40B4-BE49-F238E27FC236}">
                <a16:creationId xmlns:a16="http://schemas.microsoft.com/office/drawing/2014/main" xmlns=""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a16="http://schemas.microsoft.com/office/drawing/2014/main" xmlns="" id="{2AA3B981-BB0A-8E4E-A921-BE92B16069F5}"/>
              </a:ext>
            </a:extLst>
          </p:cNvPr>
          <p:cNvSpPr>
            <a:spLocks noGrp="1"/>
          </p:cNvSpPr>
          <p:nvPr>
            <p:ph sz="quarter" idx="21"/>
          </p:nvPr>
        </p:nvSpPr>
        <p:spPr/>
        <p:txBody>
          <a:bodyPr>
            <a:normAutofit/>
          </a:bodyPr>
          <a:lstStyle/>
          <a:p>
            <a:r>
              <a:rPr lang="en-US" sz="2400" dirty="0"/>
              <a:t>Amazon </a:t>
            </a:r>
            <a:r>
              <a:rPr lang="en-US" sz="2400" dirty="0" err="1"/>
              <a:t>EC2</a:t>
            </a:r>
            <a:r>
              <a:rPr lang="en-US" sz="2400" dirty="0"/>
              <a:t> Documentation: </a:t>
            </a:r>
            <a:r>
              <a:rPr lang="en-GB" sz="2400" dirty="0">
                <a:hlinkClick r:id="rId4"/>
              </a:rPr>
              <a:t>https://</a:t>
            </a:r>
            <a:r>
              <a:rPr lang="en-GB" sz="2400" dirty="0" err="1">
                <a:hlinkClick r:id="rId4"/>
              </a:rPr>
              <a:t>docs.aws.amazon.com</a:t>
            </a:r>
            <a:r>
              <a:rPr lang="en-GB" sz="2400" dirty="0">
                <a:hlinkClick r:id="rId4"/>
              </a:rPr>
              <a:t>/</a:t>
            </a:r>
            <a:r>
              <a:rPr lang="en-GB" sz="2400" dirty="0" err="1">
                <a:hlinkClick r:id="rId4"/>
              </a:rPr>
              <a:t>ec2</a:t>
            </a:r>
            <a:r>
              <a:rPr lang="en-GB" sz="2400" dirty="0">
                <a:hlinkClick r:id="rId4"/>
              </a:rPr>
              <a:t>/</a:t>
            </a:r>
            <a:endParaRPr lang="en-US" sz="2400" dirty="0"/>
          </a:p>
          <a:p>
            <a:r>
              <a:rPr lang="en-US" sz="2400" dirty="0"/>
              <a:t>Amazon </a:t>
            </a:r>
            <a:r>
              <a:rPr lang="en-US" sz="2400" dirty="0" err="1"/>
              <a:t>EC2</a:t>
            </a:r>
            <a:r>
              <a:rPr lang="en-US" sz="2400" dirty="0"/>
              <a:t> Pricing: </a:t>
            </a:r>
            <a:r>
              <a:rPr lang="en-GB" sz="2400" dirty="0">
                <a:hlinkClick r:id="rId5"/>
              </a:rPr>
              <a:t>https://</a:t>
            </a:r>
            <a:r>
              <a:rPr lang="en-GB" sz="2400" dirty="0" err="1">
                <a:hlinkClick r:id="rId5"/>
              </a:rPr>
              <a:t>aws.amazon.com</a:t>
            </a:r>
            <a:r>
              <a:rPr lang="en-GB" sz="2400" dirty="0">
                <a:hlinkClick r:id="rId5"/>
              </a:rPr>
              <a:t>/</a:t>
            </a:r>
            <a:r>
              <a:rPr lang="en-GB" sz="2400" dirty="0" err="1">
                <a:hlinkClick r:id="rId5"/>
              </a:rPr>
              <a:t>ec2</a:t>
            </a:r>
            <a:r>
              <a:rPr lang="en-GB" sz="2400" dirty="0">
                <a:hlinkClick r:id="rId5"/>
              </a:rPr>
              <a:t>/pricing/</a:t>
            </a:r>
            <a:endParaRPr lang="en-US" sz="2400" dirty="0"/>
          </a:p>
          <a:p>
            <a:r>
              <a:rPr lang="en-US" sz="2400" dirty="0"/>
              <a:t>Amazon ECS Workshop: </a:t>
            </a:r>
            <a:r>
              <a:rPr lang="en-GB" sz="2400" dirty="0">
                <a:hlinkClick r:id="rId6"/>
              </a:rPr>
              <a:t>https://</a:t>
            </a:r>
            <a:r>
              <a:rPr lang="en-GB" sz="2400" dirty="0" err="1">
                <a:hlinkClick r:id="rId6"/>
              </a:rPr>
              <a:t>ecsworkshop.com</a:t>
            </a:r>
            <a:r>
              <a:rPr lang="en-GB" sz="2400" dirty="0">
                <a:hlinkClick r:id="rId6"/>
              </a:rPr>
              <a:t>/</a:t>
            </a:r>
            <a:endParaRPr lang="en-US" sz="2400" dirty="0"/>
          </a:p>
          <a:p>
            <a:r>
              <a:rPr lang="en-US" sz="2400" dirty="0"/>
              <a:t>Running Containers on AWS: </a:t>
            </a:r>
            <a:r>
              <a:rPr lang="en-GB" sz="2400" dirty="0">
                <a:hlinkClick r:id="rId7"/>
              </a:rPr>
              <a:t>https://</a:t>
            </a:r>
            <a:r>
              <a:rPr lang="en-GB" sz="2400" dirty="0" err="1">
                <a:hlinkClick r:id="rId7"/>
              </a:rPr>
              <a:t>containersonaws.com</a:t>
            </a:r>
            <a:r>
              <a:rPr lang="en-GB" sz="2400" dirty="0">
                <a:hlinkClick r:id="rId7"/>
              </a:rPr>
              <a:t>/</a:t>
            </a:r>
            <a:endParaRPr lang="en-US" sz="2400" dirty="0"/>
          </a:p>
          <a:p>
            <a:r>
              <a:rPr lang="en-US" sz="2400" dirty="0"/>
              <a:t>Amazon </a:t>
            </a:r>
            <a:r>
              <a:rPr lang="en-US" sz="2400" dirty="0" err="1"/>
              <a:t>EKS</a:t>
            </a:r>
            <a:r>
              <a:rPr lang="en-US" sz="2400" dirty="0"/>
              <a:t> Workshop: </a:t>
            </a:r>
            <a:r>
              <a:rPr lang="en-GB" sz="2400" dirty="0">
                <a:hlinkClick r:id="rId8"/>
              </a:rPr>
              <a:t>https://</a:t>
            </a:r>
            <a:r>
              <a:rPr lang="en-GB" sz="2400" dirty="0" err="1">
                <a:hlinkClick r:id="rId8"/>
              </a:rPr>
              <a:t>www.eksworkshop.com</a:t>
            </a:r>
            <a:r>
              <a:rPr lang="en-GB" sz="2400" dirty="0">
                <a:hlinkClick r:id="rId8"/>
              </a:rPr>
              <a:t>/</a:t>
            </a:r>
            <a:endParaRPr lang="en-US" sz="2400" dirty="0"/>
          </a:p>
          <a:p>
            <a:r>
              <a:rPr lang="en-US" sz="2400" dirty="0"/>
              <a:t>AWS Lambda Documentation: </a:t>
            </a:r>
            <a:r>
              <a:rPr lang="en-GB" sz="2400" dirty="0">
                <a:hlinkClick r:id="rId9"/>
              </a:rPr>
              <a:t>https://</a:t>
            </a:r>
            <a:r>
              <a:rPr lang="en-GB" sz="2400" dirty="0" err="1">
                <a:hlinkClick r:id="rId9"/>
              </a:rPr>
              <a:t>docs.aws.amazon.com</a:t>
            </a:r>
            <a:r>
              <a:rPr lang="en-GB" sz="2400" dirty="0">
                <a:hlinkClick r:id="rId9"/>
              </a:rPr>
              <a:t>/lambda/</a:t>
            </a:r>
            <a:endParaRPr lang="en-US" sz="2400" dirty="0"/>
          </a:p>
          <a:p>
            <a:r>
              <a:rPr lang="en-US" sz="2400" dirty="0"/>
              <a:t>AWS Elastic Beanstalk Documentation: </a:t>
            </a:r>
            <a:r>
              <a:rPr lang="en-GB" sz="2400" dirty="0">
                <a:hlinkClick r:id="rId10"/>
              </a:rPr>
              <a:t>https://</a:t>
            </a:r>
            <a:r>
              <a:rPr lang="en-GB" sz="2400" dirty="0" err="1">
                <a:hlinkClick r:id="rId10"/>
              </a:rPr>
              <a:t>docs.aws.amazon.com</a:t>
            </a:r>
            <a:r>
              <a:rPr lang="en-GB" sz="2400" dirty="0">
                <a:hlinkClick r:id="rId10"/>
              </a:rPr>
              <a:t>/elastic-beanstalk/</a:t>
            </a:r>
            <a:endParaRPr lang="en-US" sz="2400" dirty="0"/>
          </a:p>
          <a:p>
            <a:r>
              <a:rPr lang="en-US" sz="2400" u="sng" dirty="0"/>
              <a:t>Cost Optimization Playbook: </a:t>
            </a:r>
            <a:r>
              <a:rPr lang="en-GB" sz="2400" dirty="0">
                <a:hlinkClick r:id="rId11"/>
              </a:rPr>
              <a:t>https://</a:t>
            </a:r>
            <a:r>
              <a:rPr lang="en-GB" sz="2400" dirty="0" err="1">
                <a:hlinkClick r:id="rId11"/>
              </a:rPr>
              <a:t>d1.awsstatic.com</a:t>
            </a:r>
            <a:r>
              <a:rPr lang="en-GB" sz="2400" dirty="0">
                <a:hlinkClick r:id="rId11"/>
              </a:rPr>
              <a:t>/pricing/</a:t>
            </a:r>
            <a:r>
              <a:rPr lang="en-GB" sz="2400" dirty="0" err="1">
                <a:hlinkClick r:id="rId11"/>
              </a:rPr>
              <a:t>AWS_CO_Playbook_Final.pdf</a:t>
            </a:r>
            <a:endParaRPr lang="en-US" sz="2400" dirty="0">
              <a:latin typeface="+mn-lt"/>
            </a:endParaRPr>
          </a:p>
        </p:txBody>
      </p:sp>
    </p:spTree>
    <p:custDataLst>
      <p:tags r:id="rId1"/>
    </p:custDataLst>
    <p:extLst>
      <p:ext uri="{BB962C8B-B14F-4D97-AF65-F5344CB8AC3E}">
        <p14:creationId xmlns:p14="http://schemas.microsoft.com/office/powerpoint/2010/main" val="4079356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9D071E9-1886-4EB3-B517-57EE3BACB16F}"/>
              </a:ext>
            </a:extLst>
          </p:cNvPr>
          <p:cNvSpPr>
            <a:spLocks noGrp="1"/>
          </p:cNvSpPr>
          <p:nvPr>
            <p:ph type="sldNum" sz="quarter" idx="20"/>
          </p:nvPr>
        </p:nvSpPr>
        <p:spPr/>
        <p:txBody>
          <a:bodyPr/>
          <a:lstStyle/>
          <a:p>
            <a:fld id="{B23121D6-781A-4B6C-8D9B-3A8188A614AE}" type="slidenum">
              <a:rPr lang="en-US" smtClean="0"/>
              <a:t>24</a:t>
            </a:fld>
            <a:endParaRPr lang="en-US"/>
          </a:p>
        </p:txBody>
      </p:sp>
      <p:sp>
        <p:nvSpPr>
          <p:cNvPr id="2" name="Title 1">
            <a:extLst>
              <a:ext uri="{FF2B5EF4-FFF2-40B4-BE49-F238E27FC236}">
                <a16:creationId xmlns:a16="http://schemas.microsoft.com/office/drawing/2014/main" xmlns="" id="{9B11474D-3771-4F25-8A94-0EF301AE2062}"/>
              </a:ext>
            </a:extLst>
          </p:cNvPr>
          <p:cNvSpPr>
            <a:spLocks noGrp="1"/>
          </p:cNvSpPr>
          <p:nvPr>
            <p:ph type="title"/>
          </p:nvPr>
        </p:nvSpPr>
        <p:spPr/>
        <p:txBody>
          <a:bodyPr/>
          <a:lstStyle/>
          <a:p>
            <a:r>
              <a:rPr lang="en-US" dirty="0"/>
              <a:t>Thank you</a:t>
            </a:r>
          </a:p>
        </p:txBody>
      </p:sp>
      <p:sp>
        <p:nvSpPr>
          <p:cNvPr id="6" name="Text Placeholder 5">
            <a:extLst>
              <a:ext uri="{FF2B5EF4-FFF2-40B4-BE49-F238E27FC236}">
                <a16:creationId xmlns:a16="http://schemas.microsoft.com/office/drawing/2014/main" xmlns="" id="{37D19DB1-8CC4-4D1C-8D48-67540AF80AAD}"/>
              </a:ext>
            </a:extLst>
          </p:cNvPr>
          <p:cNvSpPr>
            <a:spLocks noGrp="1"/>
          </p:cNvSpPr>
          <p:nvPr>
            <p:ph type="body" sz="quarter" idx="21"/>
          </p:nvPr>
        </p:nvSpPr>
        <p:spPr>
          <a:xfrm>
            <a:off x="2551176" y="5212079"/>
            <a:ext cx="9637776" cy="400110"/>
          </a:xfrm>
        </p:spPr>
        <p:txBody>
          <a:bodyPr/>
          <a:lstStyle/>
          <a:p>
            <a:r>
              <a:rPr lang="en-US"/>
              <a:t>All </a:t>
            </a:r>
            <a:r>
              <a:rPr lang="en-US" dirty="0"/>
              <a:t>trademarks are the property of their owners.</a:t>
            </a:r>
          </a:p>
        </p:txBody>
      </p:sp>
    </p:spTree>
    <p:custDataLst>
      <p:tags r:id="rId1"/>
    </p:custDataLst>
    <p:extLst>
      <p:ext uri="{BB962C8B-B14F-4D97-AF65-F5344CB8AC3E}">
        <p14:creationId xmlns:p14="http://schemas.microsoft.com/office/powerpoint/2010/main" val="1395873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xmlns="" val="0"/>
              </a:ext>
            </a:extLst>
          </p:cNvPr>
          <p:cNvSpPr>
            <a:spLocks noGrp="1"/>
          </p:cNvSpPr>
          <p:nvPr>
            <p:ph type="title"/>
          </p:nvPr>
        </p:nvSpPr>
        <p:spPr/>
        <p:txBody>
          <a:bodyPr>
            <a:noAutofit/>
          </a:bodyPr>
          <a:lstStyle/>
          <a:p>
            <a:r>
              <a:rPr lang="en-US" sz="4000" dirty="0"/>
              <a:t>Section 5: Introduction to AWS Lambda</a:t>
            </a:r>
          </a:p>
        </p:txBody>
      </p:sp>
      <p:sp>
        <p:nvSpPr>
          <p:cNvPr id="5" name="Text Placeholder 4">
            <a:extLst>
              <a:ext uri="{FF2B5EF4-FFF2-40B4-BE49-F238E27FC236}">
                <a16:creationId xmlns:a16="http://schemas.microsoft.com/office/drawing/2014/main" xmlns="" id="{731EB2DB-404C-DC46-B862-75625E088736}"/>
              </a:ext>
            </a:extLst>
          </p:cNvPr>
          <p:cNvSpPr>
            <a:spLocks noGrp="1"/>
          </p:cNvSpPr>
          <p:nvPr>
            <p:ph type="subTitle" idx="1"/>
          </p:nvPr>
        </p:nvSpPr>
        <p:spPr/>
        <p:txBody>
          <a:bodyPr>
            <a:normAutofit/>
          </a:bodyPr>
          <a:lstStyle/>
          <a:p>
            <a:r>
              <a:rPr lang="en-US" dirty="0"/>
              <a:t>Module 6: Compute</a:t>
            </a:r>
          </a:p>
        </p:txBody>
      </p:sp>
    </p:spTree>
    <p:custDataLst>
      <p:tags r:id="rId1"/>
    </p:custDataLst>
    <p:extLst>
      <p:ext uri="{BB962C8B-B14F-4D97-AF65-F5344CB8AC3E}">
        <p14:creationId xmlns:p14="http://schemas.microsoft.com/office/powerpoint/2010/main" val="154886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8EC85E06-1858-B18F-5091-261B020DE11E}"/>
              </a:ext>
            </a:extLst>
          </p:cNvPr>
          <p:cNvSpPr>
            <a:spLocks noGrp="1"/>
          </p:cNvSpPr>
          <p:nvPr>
            <p:ph type="sldNum" sz="quarter" idx="20"/>
          </p:nvPr>
        </p:nvSpPr>
        <p:spPr/>
        <p:txBody>
          <a:bodyPr/>
          <a:lstStyle/>
          <a:p>
            <a:fld id="{930176A1-BCF0-4712-97A6-6B495F55390B}" type="slidenum">
              <a:rPr lang="en-US" smtClean="0"/>
              <a:t>4</a:t>
            </a:fld>
            <a:endParaRPr lang="en-US"/>
          </a:p>
        </p:txBody>
      </p:sp>
      <p:sp>
        <p:nvSpPr>
          <p:cNvPr id="2" name="Title 1"/>
          <p:cNvSpPr>
            <a:spLocks noGrp="1"/>
          </p:cNvSpPr>
          <p:nvPr>
            <p:ph type="title"/>
          </p:nvPr>
        </p:nvSpPr>
        <p:spPr/>
        <p:txBody>
          <a:bodyPr/>
          <a:lstStyle/>
          <a:p>
            <a:r>
              <a:rPr lang="en-US" dirty="0"/>
              <a:t>AWS Lambda: Run code without servers</a:t>
            </a:r>
          </a:p>
        </p:txBody>
      </p:sp>
      <p:sp>
        <p:nvSpPr>
          <p:cNvPr id="4" name="Freeform 3">
            <a:extLst>
              <a:ext uri="{C183D7F6-B498-43B3-948B-1728B52AA6E4}">
                <adec:decorative xmlns:adec="http://schemas.microsoft.com/office/drawing/2017/decorative" xmlns="" val="1"/>
              </a:ext>
            </a:extLst>
          </p:cNvPr>
          <p:cNvSpPr/>
          <p:nvPr/>
        </p:nvSpPr>
        <p:spPr bwMode="auto">
          <a:xfrm>
            <a:off x="2705100" y="2212397"/>
            <a:ext cx="3133725" cy="3486150"/>
          </a:xfrm>
          <a:custGeom>
            <a:avLst/>
            <a:gdLst>
              <a:gd name="connsiteX0" fmla="*/ 0 w 3133725"/>
              <a:gd name="connsiteY0" fmla="*/ 76200 h 3486150"/>
              <a:gd name="connsiteX1" fmla="*/ 0 w 3133725"/>
              <a:gd name="connsiteY1" fmla="*/ 1428750 h 3486150"/>
              <a:gd name="connsiteX2" fmla="*/ 171450 w 3133725"/>
              <a:gd name="connsiteY2" fmla="*/ 1428750 h 3486150"/>
              <a:gd name="connsiteX3" fmla="*/ 171450 w 3133725"/>
              <a:gd name="connsiteY3" fmla="*/ 3486150 h 3486150"/>
              <a:gd name="connsiteX4" fmla="*/ 3133725 w 3133725"/>
              <a:gd name="connsiteY4" fmla="*/ 3486150 h 3486150"/>
              <a:gd name="connsiteX5" fmla="*/ 3133725 w 3133725"/>
              <a:gd name="connsiteY5" fmla="*/ 3371850 h 3486150"/>
              <a:gd name="connsiteX6" fmla="*/ 3133725 w 3133725"/>
              <a:gd name="connsiteY6" fmla="*/ 1200150 h 3486150"/>
              <a:gd name="connsiteX7" fmla="*/ 2962275 w 3133725"/>
              <a:gd name="connsiteY7" fmla="*/ 1200150 h 3486150"/>
              <a:gd name="connsiteX8" fmla="*/ 2333625 w 3133725"/>
              <a:gd name="connsiteY8" fmla="*/ 1200150 h 3486150"/>
              <a:gd name="connsiteX9" fmla="*/ 2333625 w 3133725"/>
              <a:gd name="connsiteY9" fmla="*/ 0 h 3486150"/>
              <a:gd name="connsiteX10" fmla="*/ 2238375 w 3133725"/>
              <a:gd name="connsiteY10" fmla="*/ 0 h 3486150"/>
              <a:gd name="connsiteX11" fmla="*/ 0 w 3133725"/>
              <a:gd name="connsiteY11" fmla="*/ 76200 h 34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33725" h="3486150">
                <a:moveTo>
                  <a:pt x="0" y="76200"/>
                </a:moveTo>
                <a:lnTo>
                  <a:pt x="0" y="1428750"/>
                </a:lnTo>
                <a:lnTo>
                  <a:pt x="171450" y="1428750"/>
                </a:lnTo>
                <a:lnTo>
                  <a:pt x="171450" y="3486150"/>
                </a:lnTo>
                <a:lnTo>
                  <a:pt x="3133725" y="3486150"/>
                </a:lnTo>
                <a:lnTo>
                  <a:pt x="3133725" y="3371850"/>
                </a:lnTo>
                <a:lnTo>
                  <a:pt x="3133725" y="1200150"/>
                </a:lnTo>
                <a:lnTo>
                  <a:pt x="2962275" y="1200150"/>
                </a:lnTo>
                <a:lnTo>
                  <a:pt x="2333625" y="1200150"/>
                </a:lnTo>
                <a:lnTo>
                  <a:pt x="2333625" y="0"/>
                </a:lnTo>
                <a:lnTo>
                  <a:pt x="2238375" y="0"/>
                </a:lnTo>
                <a:lnTo>
                  <a:pt x="0" y="762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10">
            <a:extLst>
              <a:ext uri="{C183D7F6-B498-43B3-948B-1728B52AA6E4}">
                <adec:decorative xmlns:adec="http://schemas.microsoft.com/office/drawing/2017/decorative" xmlns="" val="1"/>
              </a:ext>
            </a:extLst>
          </p:cNvPr>
          <p:cNvSpPr/>
          <p:nvPr/>
        </p:nvSpPr>
        <p:spPr bwMode="auto">
          <a:xfrm>
            <a:off x="5124450" y="2383847"/>
            <a:ext cx="3762375" cy="3257550"/>
          </a:xfrm>
          <a:custGeom>
            <a:avLst/>
            <a:gdLst>
              <a:gd name="connsiteX0" fmla="*/ 0 w 3762375"/>
              <a:gd name="connsiteY0" fmla="*/ 895350 h 3257550"/>
              <a:gd name="connsiteX1" fmla="*/ 0 w 3762375"/>
              <a:gd name="connsiteY1" fmla="*/ 0 h 3257550"/>
              <a:gd name="connsiteX2" fmla="*/ 2514600 w 3762375"/>
              <a:gd name="connsiteY2" fmla="*/ 0 h 3257550"/>
              <a:gd name="connsiteX3" fmla="*/ 2514600 w 3762375"/>
              <a:gd name="connsiteY3" fmla="*/ 771525 h 3257550"/>
              <a:gd name="connsiteX4" fmla="*/ 2800350 w 3762375"/>
              <a:gd name="connsiteY4" fmla="*/ 771525 h 3257550"/>
              <a:gd name="connsiteX5" fmla="*/ 2800350 w 3762375"/>
              <a:gd name="connsiteY5" fmla="*/ 1314450 h 3257550"/>
              <a:gd name="connsiteX6" fmla="*/ 2990850 w 3762375"/>
              <a:gd name="connsiteY6" fmla="*/ 1314450 h 3257550"/>
              <a:gd name="connsiteX7" fmla="*/ 2990850 w 3762375"/>
              <a:gd name="connsiteY7" fmla="*/ 2438400 h 3257550"/>
              <a:gd name="connsiteX8" fmla="*/ 2819400 w 3762375"/>
              <a:gd name="connsiteY8" fmla="*/ 2419350 h 3257550"/>
              <a:gd name="connsiteX9" fmla="*/ 3762375 w 3762375"/>
              <a:gd name="connsiteY9" fmla="*/ 2419350 h 3257550"/>
              <a:gd name="connsiteX10" fmla="*/ 3762375 w 3762375"/>
              <a:gd name="connsiteY10" fmla="*/ 3248025 h 3257550"/>
              <a:gd name="connsiteX11" fmla="*/ 3629025 w 3762375"/>
              <a:gd name="connsiteY11" fmla="*/ 3257550 h 3257550"/>
              <a:gd name="connsiteX12" fmla="*/ 866775 w 3762375"/>
              <a:gd name="connsiteY12" fmla="*/ 3257550 h 3257550"/>
              <a:gd name="connsiteX13" fmla="*/ 866775 w 3762375"/>
              <a:gd name="connsiteY13" fmla="*/ 3057525 h 3257550"/>
              <a:gd name="connsiteX14" fmla="*/ 866775 w 3762375"/>
              <a:gd name="connsiteY14" fmla="*/ 981075 h 3257550"/>
              <a:gd name="connsiteX15" fmla="*/ 1019175 w 3762375"/>
              <a:gd name="connsiteY15" fmla="*/ 981075 h 3257550"/>
              <a:gd name="connsiteX16" fmla="*/ 0 w 3762375"/>
              <a:gd name="connsiteY16" fmla="*/ 895350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62375" h="3257550">
                <a:moveTo>
                  <a:pt x="0" y="895350"/>
                </a:moveTo>
                <a:lnTo>
                  <a:pt x="0" y="0"/>
                </a:lnTo>
                <a:lnTo>
                  <a:pt x="2514600" y="0"/>
                </a:lnTo>
                <a:lnTo>
                  <a:pt x="2514600" y="771525"/>
                </a:lnTo>
                <a:lnTo>
                  <a:pt x="2800350" y="771525"/>
                </a:lnTo>
                <a:lnTo>
                  <a:pt x="2800350" y="1314450"/>
                </a:lnTo>
                <a:lnTo>
                  <a:pt x="2990850" y="1314450"/>
                </a:lnTo>
                <a:lnTo>
                  <a:pt x="2990850" y="2438400"/>
                </a:lnTo>
                <a:lnTo>
                  <a:pt x="2819400" y="2419350"/>
                </a:lnTo>
                <a:lnTo>
                  <a:pt x="3762375" y="2419350"/>
                </a:lnTo>
                <a:lnTo>
                  <a:pt x="3762375" y="3248025"/>
                </a:lnTo>
                <a:cubicBezTo>
                  <a:pt x="3635384" y="3257794"/>
                  <a:pt x="3679947" y="3257550"/>
                  <a:pt x="3629025" y="3257550"/>
                </a:cubicBezTo>
                <a:lnTo>
                  <a:pt x="866775" y="3257550"/>
                </a:lnTo>
                <a:lnTo>
                  <a:pt x="866775" y="3057525"/>
                </a:lnTo>
                <a:lnTo>
                  <a:pt x="866775" y="981075"/>
                </a:lnTo>
                <a:lnTo>
                  <a:pt x="1019175" y="981075"/>
                </a:lnTo>
                <a:lnTo>
                  <a:pt x="0" y="89535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a:extLst>
              <a:ext uri="{C183D7F6-B498-43B3-948B-1728B52AA6E4}">
                <adec:decorative xmlns:adec="http://schemas.microsoft.com/office/drawing/2017/decorative" xmlns="" val="1"/>
              </a:ext>
            </a:extLst>
          </p:cNvPr>
          <p:cNvSpPr/>
          <p:nvPr/>
        </p:nvSpPr>
        <p:spPr bwMode="auto">
          <a:xfrm>
            <a:off x="7639050" y="2345747"/>
            <a:ext cx="4124325" cy="3143250"/>
          </a:xfrm>
          <a:custGeom>
            <a:avLst/>
            <a:gdLst>
              <a:gd name="connsiteX0" fmla="*/ 0 w 4124325"/>
              <a:gd name="connsiteY0" fmla="*/ 771525 h 3143250"/>
              <a:gd name="connsiteX1" fmla="*/ 0 w 4124325"/>
              <a:gd name="connsiteY1" fmla="*/ 0 h 3143250"/>
              <a:gd name="connsiteX2" fmla="*/ 3705225 w 4124325"/>
              <a:gd name="connsiteY2" fmla="*/ 0 h 3143250"/>
              <a:gd name="connsiteX3" fmla="*/ 3705225 w 4124325"/>
              <a:gd name="connsiteY3" fmla="*/ 2609850 h 3143250"/>
              <a:gd name="connsiteX4" fmla="*/ 4124325 w 4124325"/>
              <a:gd name="connsiteY4" fmla="*/ 2609850 h 3143250"/>
              <a:gd name="connsiteX5" fmla="*/ 4124325 w 4124325"/>
              <a:gd name="connsiteY5" fmla="*/ 3143250 h 3143250"/>
              <a:gd name="connsiteX6" fmla="*/ 1390650 w 4124325"/>
              <a:gd name="connsiteY6" fmla="*/ 3143250 h 3143250"/>
              <a:gd name="connsiteX7" fmla="*/ 1390650 w 4124325"/>
              <a:gd name="connsiteY7" fmla="*/ 2152650 h 3143250"/>
              <a:gd name="connsiteX8" fmla="*/ 1295400 w 4124325"/>
              <a:gd name="connsiteY8" fmla="*/ 2152650 h 3143250"/>
              <a:gd name="connsiteX9" fmla="*/ 495300 w 4124325"/>
              <a:gd name="connsiteY9" fmla="*/ 2152650 h 3143250"/>
              <a:gd name="connsiteX10" fmla="*/ 495300 w 4124325"/>
              <a:gd name="connsiteY10" fmla="*/ 790575 h 3143250"/>
              <a:gd name="connsiteX11" fmla="*/ 0 w 4124325"/>
              <a:gd name="connsiteY11" fmla="*/ 771525 h 314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4325" h="3143250">
                <a:moveTo>
                  <a:pt x="0" y="771525"/>
                </a:moveTo>
                <a:lnTo>
                  <a:pt x="0" y="0"/>
                </a:lnTo>
                <a:lnTo>
                  <a:pt x="3705225" y="0"/>
                </a:lnTo>
                <a:lnTo>
                  <a:pt x="3705225" y="2609850"/>
                </a:lnTo>
                <a:lnTo>
                  <a:pt x="4124325" y="2609850"/>
                </a:lnTo>
                <a:lnTo>
                  <a:pt x="4124325" y="3143250"/>
                </a:lnTo>
                <a:lnTo>
                  <a:pt x="1390650" y="3143250"/>
                </a:lnTo>
                <a:lnTo>
                  <a:pt x="1390650" y="2152650"/>
                </a:lnTo>
                <a:lnTo>
                  <a:pt x="1295400" y="2152650"/>
                </a:lnTo>
                <a:lnTo>
                  <a:pt x="495300" y="2152650"/>
                </a:lnTo>
                <a:lnTo>
                  <a:pt x="495300" y="790575"/>
                </a:lnTo>
                <a:lnTo>
                  <a:pt x="0" y="7715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xmlns="" id="{BE10F589-7E69-4541-9465-64DB61A45EC4}"/>
              </a:ext>
            </a:extLst>
          </p:cNvPr>
          <p:cNvSpPr txBox="1"/>
          <p:nvPr/>
        </p:nvSpPr>
        <p:spPr>
          <a:xfrm>
            <a:off x="3002577" y="1294856"/>
            <a:ext cx="6510115" cy="830997"/>
          </a:xfrm>
          <a:prstGeom prst="rect">
            <a:avLst/>
          </a:prstGeom>
          <a:noFill/>
        </p:spPr>
        <p:txBody>
          <a:bodyPr wrap="none" rtlCol="0">
            <a:spAutoFit/>
          </a:bodyPr>
          <a:lstStyle/>
          <a:p>
            <a:r>
              <a:rPr lang="en-US" sz="2400" dirty="0"/>
              <a:t>AWS Lambda is a </a:t>
            </a:r>
            <a:r>
              <a:rPr lang="en-US" sz="2400" b="1" dirty="0">
                <a:solidFill>
                  <a:srgbClr val="504BAB"/>
                </a:solidFill>
              </a:rPr>
              <a:t>serverless</a:t>
            </a:r>
            <a:r>
              <a:rPr lang="en-US" sz="2400" dirty="0"/>
              <a:t> compute service.</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7" name="Group 16" descr="Diagram shows (from left to right) that code is uploaded, code runs as a Lambda function triggered by events or run on a schedule, and that you only pay for compute time you use.">
            <a:extLst>
              <a:ext uri="{FF2B5EF4-FFF2-40B4-BE49-F238E27FC236}">
                <a16:creationId xmlns:a16="http://schemas.microsoft.com/office/drawing/2014/main" xmlns="" id="{4481D796-2AC6-340A-8355-D572BD1192C1}"/>
              </a:ext>
            </a:extLst>
          </p:cNvPr>
          <p:cNvGrpSpPr/>
          <p:nvPr/>
        </p:nvGrpSpPr>
        <p:grpSpPr>
          <a:xfrm>
            <a:off x="419100" y="1828801"/>
            <a:ext cx="11395284" cy="4210914"/>
            <a:chOff x="419100" y="1828801"/>
            <a:chExt cx="11395284" cy="4210914"/>
          </a:xfrm>
        </p:grpSpPr>
        <p:pic>
          <p:nvPicPr>
            <p:cNvPr id="23" name="Picture 22">
              <a:extLs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703574" y="2113265"/>
              <a:ext cx="10455204" cy="2898648"/>
            </a:xfrm>
            <a:prstGeom prst="rect">
              <a:avLst/>
            </a:prstGeom>
          </p:spPr>
        </p:pic>
        <p:sp>
          <p:nvSpPr>
            <p:cNvPr id="7" name="TextBox 6"/>
            <p:cNvSpPr txBox="1"/>
            <p:nvPr/>
          </p:nvSpPr>
          <p:spPr>
            <a:xfrm>
              <a:off x="2563216" y="5200323"/>
              <a:ext cx="3306344" cy="646501"/>
            </a:xfrm>
            <a:prstGeom prst="rect">
              <a:avLst/>
            </a:prstGeom>
            <a:solidFill>
              <a:schemeClr val="bg1"/>
            </a:solidFill>
          </p:spPr>
          <p:txBody>
            <a:bodyPr wrap="none" rtlCol="0">
              <a:noAutofit/>
            </a:bodyPr>
            <a:lstStyle/>
            <a:p>
              <a:pPr algn="ctr"/>
              <a:r>
                <a:rPr lang="en-US" dirty="0">
                  <a:latin typeface="Amazon Ember" panose="02000000000000000000" pitchFamily="2" charset="0"/>
                  <a:ea typeface="Amazon Ember" panose="02000000000000000000" pitchFamily="2" charset="0"/>
                </a:rPr>
                <a:t>Run your code on a </a:t>
              </a:r>
              <a:r>
                <a:rPr lang="en-US" b="1" i="1" dirty="0">
                  <a:solidFill>
                    <a:srgbClr val="504BAB"/>
                  </a:solidFill>
                  <a:latin typeface="Amazon Ember" panose="02000000000000000000" pitchFamily="2" charset="0"/>
                  <a:ea typeface="Amazon Ember" panose="02000000000000000000" pitchFamily="2" charset="0"/>
                </a:rPr>
                <a:t>schedule</a:t>
              </a:r>
              <a:r>
                <a:rPr lang="en-US" dirty="0">
                  <a:latin typeface="Amazon Ember" panose="02000000000000000000" pitchFamily="2" charset="0"/>
                  <a:ea typeface="Amazon Ember" panose="02000000000000000000" pitchFamily="2" charset="0"/>
                </a:rPr>
                <a:t> </a:t>
              </a:r>
            </a:p>
            <a:p>
              <a:pPr algn="ctr"/>
              <a:r>
                <a:rPr lang="en-US" i="1" dirty="0">
                  <a:latin typeface="Amazon Ember" panose="02000000000000000000" pitchFamily="2" charset="0"/>
                  <a:ea typeface="Amazon Ember" panose="02000000000000000000" pitchFamily="2" charset="0"/>
                </a:rPr>
                <a:t>or in response to </a:t>
              </a:r>
              <a:r>
                <a:rPr lang="en-US" b="1" i="1" dirty="0">
                  <a:solidFill>
                    <a:srgbClr val="504BAB"/>
                  </a:solidFill>
                  <a:latin typeface="Amazon Ember" panose="02000000000000000000" pitchFamily="2" charset="0"/>
                  <a:ea typeface="Amazon Ember" panose="02000000000000000000" pitchFamily="2" charset="0"/>
                </a:rPr>
                <a:t>events</a:t>
              </a:r>
            </a:p>
          </p:txBody>
        </p:sp>
        <p:sp>
          <p:nvSpPr>
            <p:cNvPr id="9" name="TextBox 8"/>
            <p:cNvSpPr txBox="1"/>
            <p:nvPr/>
          </p:nvSpPr>
          <p:spPr>
            <a:xfrm>
              <a:off x="9116262" y="4773703"/>
              <a:ext cx="1785242" cy="986656"/>
            </a:xfrm>
            <a:prstGeom prst="rect">
              <a:avLst/>
            </a:prstGeom>
            <a:solidFill>
              <a:schemeClr val="bg1"/>
            </a:solidFill>
          </p:spPr>
          <p:txBody>
            <a:bodyPr wrap="none" rtlCol="0">
              <a:noAutofit/>
            </a:bodyPr>
            <a:lstStyle/>
            <a:p>
              <a:pPr algn="ctr"/>
              <a:r>
                <a:rPr lang="en-US" dirty="0">
                  <a:latin typeface="Amazon Ember" panose="02000000000000000000" pitchFamily="2" charset="0"/>
                  <a:ea typeface="Amazon Ember" panose="02000000000000000000" pitchFamily="2" charset="0"/>
                </a:rPr>
                <a:t>Pay </a:t>
              </a:r>
              <a:r>
                <a:rPr lang="en-US" dirty="0">
                  <a:solidFill>
                    <a:srgbClr val="000000"/>
                  </a:solidFill>
                  <a:latin typeface="Amazon Ember" panose="02000000000000000000" pitchFamily="2" charset="0"/>
                  <a:ea typeface="Amazon Ember" panose="02000000000000000000" pitchFamily="2" charset="0"/>
                </a:rPr>
                <a:t>only</a:t>
              </a:r>
              <a:r>
                <a:rPr lang="en-US" dirty="0">
                  <a:latin typeface="Amazon Ember" panose="02000000000000000000" pitchFamily="2" charset="0"/>
                  <a:ea typeface="Amazon Ember" panose="02000000000000000000" pitchFamily="2" charset="0"/>
                </a:rPr>
                <a:t> for the</a:t>
              </a:r>
              <a:br>
                <a:rPr lang="en-US" dirty="0">
                  <a:latin typeface="Amazon Ember" panose="02000000000000000000" pitchFamily="2" charset="0"/>
                  <a:ea typeface="Amazon Ember" panose="02000000000000000000" pitchFamily="2" charset="0"/>
                </a:rPr>
              </a:br>
              <a:r>
                <a:rPr lang="en-US" dirty="0">
                  <a:latin typeface="Amazon Ember" panose="02000000000000000000" pitchFamily="2" charset="0"/>
                  <a:ea typeface="Amazon Ember" panose="02000000000000000000" pitchFamily="2" charset="0"/>
                </a:rPr>
                <a:t>compute time that</a:t>
              </a:r>
              <a:br>
                <a:rPr lang="en-US" dirty="0">
                  <a:latin typeface="Amazon Ember" panose="02000000000000000000" pitchFamily="2" charset="0"/>
                  <a:ea typeface="Amazon Ember" panose="02000000000000000000" pitchFamily="2" charset="0"/>
                </a:rPr>
              </a:br>
              <a:r>
                <a:rPr lang="en-US" dirty="0">
                  <a:latin typeface="Amazon Ember" panose="02000000000000000000" pitchFamily="2" charset="0"/>
                  <a:ea typeface="Amazon Ember" panose="02000000000000000000" pitchFamily="2" charset="0"/>
                </a:rPr>
                <a:t>you </a:t>
              </a:r>
              <a:r>
                <a:rPr lang="en-US" dirty="0">
                  <a:solidFill>
                    <a:srgbClr val="000000"/>
                  </a:solidFill>
                  <a:latin typeface="Amazon Ember" panose="02000000000000000000" pitchFamily="2" charset="0"/>
                  <a:ea typeface="Amazon Ember" panose="02000000000000000000" pitchFamily="2" charset="0"/>
                </a:rPr>
                <a:t>use</a:t>
              </a:r>
              <a:endParaRPr lang="en-US" dirty="0">
                <a:solidFill>
                  <a:srgbClr val="000000"/>
                </a:solidFill>
                <a:latin typeface="Amazon Ember"/>
                <a:ea typeface="Amazon Ember" panose="02000000000000000000" pitchFamily="2" charset="0"/>
              </a:endParaRPr>
            </a:p>
          </p:txBody>
        </p:sp>
        <p:sp>
          <p:nvSpPr>
            <p:cNvPr id="10" name="TextBox 9"/>
            <p:cNvSpPr txBox="1"/>
            <p:nvPr/>
          </p:nvSpPr>
          <p:spPr>
            <a:xfrm>
              <a:off x="3191738" y="4437135"/>
              <a:ext cx="731520" cy="335930"/>
            </a:xfrm>
            <a:prstGeom prst="rect">
              <a:avLst/>
            </a:prstGeom>
            <a:solidFill>
              <a:schemeClr val="bg1"/>
            </a:solidFill>
          </p:spPr>
          <p:txBody>
            <a:bodyPr wrap="none" rtlCol="0">
              <a:noAutofit/>
            </a:bodyPr>
            <a:lstStyle/>
            <a:p>
              <a:pPr algn="ctr"/>
              <a:r>
                <a:rPr lang="en-US" sz="1600" b="1" dirty="0">
                  <a:solidFill>
                    <a:srgbClr val="000000"/>
                  </a:solidFill>
                  <a:latin typeface="Amazon Ember" panose="02000000000000000000" pitchFamily="2" charset="0"/>
                  <a:ea typeface="Amazon Ember" panose="02000000000000000000" pitchFamily="2" charset="0"/>
                </a:rPr>
                <a:t>AWS</a:t>
              </a:r>
              <a:br>
                <a:rPr lang="en-US" sz="1600" b="1" dirty="0">
                  <a:solidFill>
                    <a:srgbClr val="000000"/>
                  </a:solidFill>
                  <a:latin typeface="Amazon Ember" panose="02000000000000000000" pitchFamily="2" charset="0"/>
                  <a:ea typeface="Amazon Ember" panose="02000000000000000000" pitchFamily="2" charset="0"/>
                </a:rPr>
              </a:br>
              <a:r>
                <a:rPr lang="en-US" sz="1600" b="1" dirty="0">
                  <a:solidFill>
                    <a:srgbClr val="000000"/>
                  </a:solidFill>
                  <a:latin typeface="Amazon Ember" panose="02000000000000000000" pitchFamily="2" charset="0"/>
                  <a:ea typeface="Amazon Ember" panose="02000000000000000000" pitchFamily="2" charset="0"/>
                </a:rPr>
                <a:t>services</a:t>
              </a:r>
              <a:endParaRPr lang="en-US" sz="1600" b="1" dirty="0">
                <a:solidFill>
                  <a:srgbClr val="000000"/>
                </a:solidFill>
                <a:latin typeface="Amazon Ember"/>
                <a:ea typeface="Amazon Ember" panose="02000000000000000000" pitchFamily="2" charset="0"/>
              </a:endParaRPr>
            </a:p>
          </p:txBody>
        </p:sp>
        <p:sp>
          <p:nvSpPr>
            <p:cNvPr id="12" name="TextBox 11"/>
            <p:cNvSpPr txBox="1"/>
            <p:nvPr/>
          </p:nvSpPr>
          <p:spPr>
            <a:xfrm>
              <a:off x="3862806" y="4942491"/>
              <a:ext cx="863600" cy="235671"/>
            </a:xfrm>
            <a:prstGeom prst="rect">
              <a:avLst/>
            </a:prstGeom>
            <a:solidFill>
              <a:schemeClr val="bg1"/>
            </a:solidFill>
          </p:spPr>
          <p:txBody>
            <a:bodyPr wrap="none" rtlCol="0">
              <a:noAutofit/>
            </a:bodyPr>
            <a:lstStyle/>
            <a:p>
              <a:pPr algn="ctr"/>
              <a:r>
                <a:rPr lang="en-US" sz="1600" b="1" dirty="0">
                  <a:solidFill>
                    <a:srgbClr val="000000"/>
                  </a:solidFill>
                  <a:latin typeface="Amazon Ember" panose="02000000000000000000" pitchFamily="2" charset="0"/>
                  <a:ea typeface="Amazon Ember" panose="02000000000000000000" pitchFamily="2" charset="0"/>
                </a:rPr>
                <a:t>Mobile apps</a:t>
              </a:r>
              <a:endParaRPr lang="en-US" sz="1600" b="1" dirty="0">
                <a:solidFill>
                  <a:srgbClr val="000000"/>
                </a:solidFill>
                <a:latin typeface="Amazon Ember"/>
                <a:ea typeface="Amazon Ember" panose="02000000000000000000" pitchFamily="2" charset="0"/>
              </a:endParaRPr>
            </a:p>
          </p:txBody>
        </p:sp>
        <p:sp>
          <p:nvSpPr>
            <p:cNvPr id="13" name="TextBox 12"/>
            <p:cNvSpPr txBox="1"/>
            <p:nvPr/>
          </p:nvSpPr>
          <p:spPr>
            <a:xfrm>
              <a:off x="4662292" y="4454811"/>
              <a:ext cx="1141638" cy="487680"/>
            </a:xfrm>
            <a:prstGeom prst="rect">
              <a:avLst/>
            </a:prstGeom>
            <a:solidFill>
              <a:schemeClr val="bg1"/>
            </a:solidFill>
          </p:spPr>
          <p:txBody>
            <a:bodyPr wrap="square" rtlCol="0">
              <a:noAutofit/>
            </a:bodyPr>
            <a:lstStyle/>
            <a:p>
              <a:pPr algn="ctr"/>
              <a:r>
                <a:rPr lang="en-US" sz="1600" b="1" dirty="0">
                  <a:solidFill>
                    <a:srgbClr val="000000"/>
                  </a:solidFill>
                  <a:latin typeface="Amazon Ember" panose="02000000000000000000" pitchFamily="2" charset="0"/>
                  <a:ea typeface="Amazon Ember" panose="02000000000000000000" pitchFamily="2" charset="0"/>
                </a:rPr>
                <a:t>HTTP</a:t>
              </a:r>
              <a:r>
                <a:rPr lang="en-US" sz="1600" b="1" dirty="0">
                  <a:solidFill>
                    <a:srgbClr val="000000"/>
                  </a:solidFill>
                  <a:latin typeface="Amazon Ember"/>
                  <a:ea typeface="Amazon Ember" panose="02000000000000000000" pitchFamily="2" charset="0"/>
                </a:rPr>
                <a:t> e</a:t>
              </a:r>
              <a:r>
                <a:rPr lang="en-US" sz="1600" b="1" dirty="0">
                  <a:solidFill>
                    <a:srgbClr val="000000"/>
                  </a:solidFill>
                  <a:latin typeface="Amazon Ember" panose="02000000000000000000" pitchFamily="2" charset="0"/>
                  <a:ea typeface="Amazon Ember" panose="02000000000000000000" pitchFamily="2" charset="0"/>
                </a:rPr>
                <a:t>ndpoints</a:t>
              </a:r>
              <a:endParaRPr lang="en-US" sz="1600" b="1" dirty="0">
                <a:solidFill>
                  <a:srgbClr val="000000"/>
                </a:solidFill>
                <a:latin typeface="Amazon Ember"/>
                <a:ea typeface="Amazon Ember" panose="02000000000000000000" pitchFamily="2" charset="0"/>
              </a:endParaRPr>
            </a:p>
          </p:txBody>
        </p:sp>
        <p:cxnSp>
          <p:nvCxnSpPr>
            <p:cNvPr id="16" name="Straight Arrow Connector 15"/>
            <p:cNvCxnSpPr/>
            <p:nvPr/>
          </p:nvCxnSpPr>
          <p:spPr>
            <a:xfrm>
              <a:off x="2641482" y="3483147"/>
              <a:ext cx="987644" cy="0"/>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10032" y="5138182"/>
              <a:ext cx="1640458" cy="669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765056" y="2597740"/>
              <a:ext cx="1811146" cy="371697"/>
            </a:xfrm>
            <a:prstGeom prst="rect">
              <a:avLst/>
            </a:prstGeom>
            <a:solidFill>
              <a:schemeClr val="bg1"/>
            </a:solidFill>
          </p:spPr>
          <p:txBody>
            <a:bodyPr wrap="none" rtlCol="0">
              <a:noAutofit/>
            </a:bodyPr>
            <a:lstStyle/>
            <a:p>
              <a:pPr algn="ctr"/>
              <a:r>
                <a:rPr lang="en-US" b="1" dirty="0">
                  <a:ea typeface="Amazon Ember" panose="02000000000000000000" pitchFamily="2" charset="0"/>
                </a:rPr>
                <a:t>Upload your </a:t>
              </a:r>
              <a:r>
                <a:rPr lang="en-US" b="1" dirty="0"/>
                <a:t>code</a:t>
              </a:r>
              <a:endParaRPr lang="en-US" b="1" dirty="0">
                <a:ea typeface="Amazon Ember" panose="02000000000000000000" pitchFamily="2" charset="0"/>
              </a:endParaRPr>
            </a:p>
            <a:p>
              <a:pPr algn="ctr"/>
              <a:endParaRPr lang="en-US" b="1" dirty="0">
                <a:ea typeface="Amazon Ember" panose="02000000000000000000" pitchFamily="2" charset="0"/>
              </a:endParaRPr>
            </a:p>
          </p:txBody>
        </p:sp>
        <p:sp>
          <p:nvSpPr>
            <p:cNvPr id="8" name="TextBox 7"/>
            <p:cNvSpPr txBox="1"/>
            <p:nvPr/>
          </p:nvSpPr>
          <p:spPr>
            <a:xfrm>
              <a:off x="6740346" y="4772395"/>
              <a:ext cx="1748836" cy="937047"/>
            </a:xfrm>
            <a:prstGeom prst="rect">
              <a:avLst/>
            </a:prstGeom>
            <a:solidFill>
              <a:schemeClr val="bg1"/>
            </a:solidFill>
          </p:spPr>
          <p:txBody>
            <a:bodyPr wrap="none" rtlCol="0">
              <a:noAutofit/>
            </a:bodyPr>
            <a:lstStyle/>
            <a:p>
              <a:pPr algn="ctr"/>
              <a:r>
                <a:rPr lang="en-US" dirty="0">
                  <a:latin typeface="Amazon Ember" panose="02000000000000000000" pitchFamily="2" charset="0"/>
                  <a:ea typeface="Amazon Ember" panose="02000000000000000000" pitchFamily="2" charset="0"/>
                </a:rPr>
                <a:t>Your code</a:t>
              </a:r>
              <a:br>
                <a:rPr lang="en-US" dirty="0">
                  <a:latin typeface="Amazon Ember" panose="02000000000000000000" pitchFamily="2" charset="0"/>
                  <a:ea typeface="Amazon Ember" panose="02000000000000000000" pitchFamily="2" charset="0"/>
                </a:rPr>
              </a:br>
              <a:r>
                <a:rPr lang="en-US" dirty="0">
                  <a:latin typeface="Amazon Ember" panose="02000000000000000000" pitchFamily="2" charset="0"/>
                  <a:ea typeface="Amazon Ember" panose="02000000000000000000" pitchFamily="2" charset="0"/>
                </a:rPr>
                <a:t>runs only when it is </a:t>
              </a:r>
            </a:p>
            <a:p>
              <a:pPr algn="ctr"/>
              <a:r>
                <a:rPr lang="en-US" dirty="0">
                  <a:latin typeface="Amazon Ember" panose="02000000000000000000" pitchFamily="2" charset="0"/>
                  <a:ea typeface="Amazon Ember" panose="02000000000000000000" pitchFamily="2" charset="0"/>
                </a:rPr>
                <a:t>triggered</a:t>
              </a:r>
            </a:p>
          </p:txBody>
        </p:sp>
        <p:sp>
          <p:nvSpPr>
            <p:cNvPr id="19" name="Rounded Rectangle 18">
              <a:extLst>
                <a:ext uri="{C183D7F6-B498-43B3-948B-1728B52AA6E4}">
                  <adec:decorative xmlns:adec="http://schemas.microsoft.com/office/drawing/2017/decorative" xmlns="" val="1"/>
                </a:ext>
              </a:extLst>
            </p:cNvPr>
            <p:cNvSpPr/>
            <p:nvPr/>
          </p:nvSpPr>
          <p:spPr bwMode="auto">
            <a:xfrm>
              <a:off x="419100" y="1828801"/>
              <a:ext cx="11395284" cy="4210914"/>
            </a:xfrm>
            <a:prstGeom prst="roundRect">
              <a:avLst>
                <a:gd name="adj" fmla="val 10315"/>
              </a:avLst>
            </a:prstGeom>
            <a:no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cxnSp>
          <p:nvCxnSpPr>
            <p:cNvPr id="24" name="Straight Arrow Connector 23"/>
            <p:cNvCxnSpPr>
              <a:cxnSpLocks/>
            </p:cNvCxnSpPr>
            <p:nvPr/>
          </p:nvCxnSpPr>
          <p:spPr>
            <a:xfrm>
              <a:off x="4942518" y="3483147"/>
              <a:ext cx="1125940" cy="0"/>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7526756" y="3064512"/>
              <a:ext cx="1814322" cy="0"/>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7526756" y="4396111"/>
              <a:ext cx="1814322" cy="0"/>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987905" y="3557834"/>
              <a:ext cx="306077" cy="199236"/>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419566" y="3558214"/>
              <a:ext cx="306840" cy="162332"/>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356773" y="3540428"/>
              <a:ext cx="2" cy="441024"/>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xmlns="" id="{42DB80E8-BFB3-6E42-A447-BEEBC14991AF}"/>
                </a:ext>
              </a:extLst>
            </p:cNvPr>
            <p:cNvSpPr txBox="1"/>
            <p:nvPr/>
          </p:nvSpPr>
          <p:spPr>
            <a:xfrm>
              <a:off x="3500339" y="2105585"/>
              <a:ext cx="1811146" cy="529965"/>
            </a:xfrm>
            <a:prstGeom prst="rect">
              <a:avLst/>
            </a:prstGeom>
            <a:solidFill>
              <a:schemeClr val="bg1"/>
            </a:solidFill>
          </p:spPr>
          <p:txBody>
            <a:bodyPr wrap="none" rtlCol="0">
              <a:noAutofit/>
            </a:bodyPr>
            <a:lstStyle/>
            <a:p>
              <a:pPr algn="ctr"/>
              <a:r>
                <a:rPr lang="en-US" dirty="0">
                  <a:latin typeface="Amazon Ember" panose="02000000000000000000" pitchFamily="2" charset="0"/>
                  <a:ea typeface="Amazon Ember" panose="02000000000000000000" pitchFamily="2" charset="0"/>
                </a:rPr>
                <a:t>The code you run</a:t>
              </a:r>
            </a:p>
            <a:p>
              <a:pPr algn="ctr"/>
              <a:r>
                <a:rPr lang="en-US" dirty="0">
                  <a:latin typeface="Amazon Ember" panose="02000000000000000000" pitchFamily="2" charset="0"/>
                  <a:ea typeface="Amazon Ember" panose="02000000000000000000" pitchFamily="2" charset="0"/>
                </a:rPr>
                <a:t> is a </a:t>
              </a:r>
              <a:r>
                <a:rPr lang="en-US" b="1" dirty="0">
                  <a:solidFill>
                    <a:srgbClr val="504BAB"/>
                  </a:solidFill>
                  <a:latin typeface="Amazon Ember" panose="02000000000000000000" pitchFamily="2" charset="0"/>
                  <a:ea typeface="Amazon Ember" panose="02000000000000000000" pitchFamily="2" charset="0"/>
                </a:rPr>
                <a:t>Lambda function</a:t>
              </a:r>
              <a:endParaRPr lang="en-US" b="1" dirty="0">
                <a:solidFill>
                  <a:srgbClr val="504BAB"/>
                </a:solidFill>
                <a:latin typeface="Amazon Ember"/>
                <a:ea typeface="Amazon Ember" panose="02000000000000000000" pitchFamily="2" charset="0"/>
              </a:endParaRPr>
            </a:p>
          </p:txBody>
        </p:sp>
        <p:sp>
          <p:nvSpPr>
            <p:cNvPr id="14" name="Rectangle 13">
              <a:extLst>
                <a:ext uri="{FF2B5EF4-FFF2-40B4-BE49-F238E27FC236}">
                  <a16:creationId xmlns:a16="http://schemas.microsoft.com/office/drawing/2014/main" xmlns="" id="{DEE98976-F851-D446-ADA2-E7C0494D7AF3}"/>
                </a:ext>
              </a:extLst>
            </p:cNvPr>
            <p:cNvSpPr/>
            <p:nvPr/>
          </p:nvSpPr>
          <p:spPr>
            <a:xfrm flipH="1">
              <a:off x="3862806" y="2651592"/>
              <a:ext cx="1079712" cy="847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a:extLst>
                <a:ext uri="{FF2B5EF4-FFF2-40B4-BE49-F238E27FC236}">
                  <a16:creationId xmlns:a16="http://schemas.microsoft.com/office/drawing/2014/main" xmlns="" id="{031EC9E4-DB0C-E04C-B4C2-041A7E0FE06F}"/>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951041" y="2678668"/>
              <a:ext cx="839528" cy="839528"/>
            </a:xfrm>
            <a:prstGeom prst="rect">
              <a:avLst/>
            </a:prstGeom>
          </p:spPr>
        </p:pic>
      </p:grpSp>
    </p:spTree>
    <p:custDataLst>
      <p:tags r:id="rId1"/>
    </p:custDataLst>
    <p:extLst>
      <p:ext uri="{BB962C8B-B14F-4D97-AF65-F5344CB8AC3E}">
        <p14:creationId xmlns:p14="http://schemas.microsoft.com/office/powerpoint/2010/main" val="65876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1D0E9F17-FEB4-002E-AD61-4F5AF721A179}"/>
              </a:ext>
            </a:extLst>
          </p:cNvPr>
          <p:cNvSpPr>
            <a:spLocks noGrp="1"/>
          </p:cNvSpPr>
          <p:nvPr>
            <p:ph type="sldNum" sz="quarter" idx="20"/>
          </p:nvPr>
        </p:nvSpPr>
        <p:spPr/>
        <p:txBody>
          <a:bodyPr/>
          <a:lstStyle/>
          <a:p>
            <a:fld id="{930176A1-BCF0-4712-97A6-6B495F55390B}" type="slidenum">
              <a:rPr lang="en-US" smtClean="0"/>
              <a:t>5</a:t>
            </a:fld>
            <a:endParaRPr lang="en-US"/>
          </a:p>
        </p:txBody>
      </p:sp>
      <p:grpSp>
        <p:nvGrpSpPr>
          <p:cNvPr id="8" name="Group 7">
            <a:extLst>
              <a:ext uri="{FF2B5EF4-FFF2-40B4-BE49-F238E27FC236}">
                <a16:creationId xmlns:a16="http://schemas.microsoft.com/office/drawing/2014/main" xmlns="" id="{4F62B1B8-919C-D341-A3A2-660D96EA7C49}"/>
              </a:ext>
              <a:ext uri="{C183D7F6-B498-43B3-948B-1728B52AA6E4}">
                <adec:decorative xmlns:adec="http://schemas.microsoft.com/office/drawing/2017/decorative" xmlns="" val="1"/>
              </a:ext>
            </a:extLst>
          </p:cNvPr>
          <p:cNvGrpSpPr/>
          <p:nvPr/>
        </p:nvGrpSpPr>
        <p:grpSpPr>
          <a:xfrm>
            <a:off x="2481382" y="2141831"/>
            <a:ext cx="8593018" cy="2940418"/>
            <a:chOff x="2481382" y="2141831"/>
            <a:chExt cx="8593018" cy="2940418"/>
          </a:xfrm>
        </p:grpSpPr>
        <p:sp>
          <p:nvSpPr>
            <p:cNvPr id="12" name="Rounded Rectangle 11"/>
            <p:cNvSpPr/>
            <p:nvPr/>
          </p:nvSpPr>
          <p:spPr bwMode="auto">
            <a:xfrm>
              <a:off x="2481382" y="2141831"/>
              <a:ext cx="8593018" cy="2940418"/>
            </a:xfrm>
            <a:prstGeom prst="roundRect">
              <a:avLst>
                <a:gd name="adj" fmla="val 8687"/>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grpSp>
          <p:nvGrpSpPr>
            <p:cNvPr id="7" name="Group 6">
              <a:extLst>
                <a:ext uri="{FF2B5EF4-FFF2-40B4-BE49-F238E27FC236}">
                  <a16:creationId xmlns:a16="http://schemas.microsoft.com/office/drawing/2014/main" xmlns="" id="{F712EA9B-8C23-C144-A39C-C6BEE5703804}"/>
                </a:ext>
              </a:extLst>
            </p:cNvPr>
            <p:cNvGrpSpPr/>
            <p:nvPr/>
          </p:nvGrpSpPr>
          <p:grpSpPr>
            <a:xfrm>
              <a:off x="2979907" y="2219145"/>
              <a:ext cx="617540" cy="2708666"/>
              <a:chOff x="2979907" y="2219145"/>
              <a:chExt cx="617540" cy="2708666"/>
            </a:xfrm>
          </p:grpSpPr>
          <p:pic>
            <p:nvPicPr>
              <p:cNvPr id="5" name="Picture 4">
                <a:extLst>
                  <a:ext uri="{C183D7F6-B498-43B3-948B-1728B52AA6E4}">
                    <adec:decorative xmlns:adec="http://schemas.microsoft.com/office/drawing/2017/decorative" xmlns="" val="1"/>
                  </a:ext>
                </a:extLst>
              </p:cNvPr>
              <p:cNvPicPr>
                <a:picLocks noChangeAspect="1"/>
              </p:cNvPicPr>
              <p:nvPr/>
            </p:nvPicPr>
            <p:blipFill>
              <a:blip r:embed="rId4">
                <a:duotone>
                  <a:schemeClr val="accent1">
                    <a:shade val="45000"/>
                    <a:satMod val="135000"/>
                  </a:schemeClr>
                  <a:prstClr val="white"/>
                </a:duotone>
              </a:blip>
              <a:stretch>
                <a:fillRect/>
              </a:stretch>
            </p:blipFill>
            <p:spPr>
              <a:xfrm>
                <a:off x="2979907" y="2219145"/>
                <a:ext cx="617540" cy="499762"/>
              </a:xfrm>
              <a:prstGeom prst="rect">
                <a:avLst/>
              </a:prstGeom>
            </p:spPr>
          </p:pic>
          <p:pic>
            <p:nvPicPr>
              <p:cNvPr id="13" name="Picture 12">
                <a:extLst>
                  <a:ext uri="{C183D7F6-B498-43B3-948B-1728B52AA6E4}">
                    <adec:decorative xmlns:adec="http://schemas.microsoft.com/office/drawing/2017/decorative" xmlns="" val="1"/>
                  </a:ext>
                </a:extLst>
              </p:cNvPr>
              <p:cNvPicPr>
                <a:picLocks noChangeAspect="1"/>
              </p:cNvPicPr>
              <p:nvPr/>
            </p:nvPicPr>
            <p:blipFill>
              <a:blip r:embed="rId5">
                <a:duotone>
                  <a:schemeClr val="accent2">
                    <a:shade val="45000"/>
                    <a:satMod val="135000"/>
                  </a:schemeClr>
                  <a:prstClr val="white"/>
                </a:duotone>
              </a:blip>
              <a:stretch>
                <a:fillRect/>
              </a:stretch>
            </p:blipFill>
            <p:spPr>
              <a:xfrm>
                <a:off x="3046568" y="2786548"/>
                <a:ext cx="484218" cy="481912"/>
              </a:xfrm>
              <a:prstGeom prst="rect">
                <a:avLst/>
              </a:prstGeom>
            </p:spPr>
          </p:pic>
          <p:pic>
            <p:nvPicPr>
              <p:cNvPr id="14" name="Picture 13">
                <a:extLst>
                  <a:ext uri="{C183D7F6-B498-43B3-948B-1728B52AA6E4}">
                    <adec:decorative xmlns:adec="http://schemas.microsoft.com/office/drawing/2017/decorative" xmlns="" val="1"/>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44809" y="3336101"/>
                <a:ext cx="487736" cy="485413"/>
              </a:xfrm>
              <a:prstGeom prst="rect">
                <a:avLst/>
              </a:prstGeom>
            </p:spPr>
          </p:pic>
          <p:pic>
            <p:nvPicPr>
              <p:cNvPr id="16" name="Picture 15">
                <a:extLst>
                  <a:ext uri="{C183D7F6-B498-43B3-948B-1728B52AA6E4}">
                    <adec:decorative xmlns:adec="http://schemas.microsoft.com/office/drawing/2017/decorative" xmlns="" val="1"/>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33605" y="3816715"/>
                <a:ext cx="563842" cy="563842"/>
              </a:xfrm>
              <a:prstGeom prst="rect">
                <a:avLst/>
              </a:prstGeom>
            </p:spPr>
          </p:pic>
          <p:pic>
            <p:nvPicPr>
              <p:cNvPr id="18" name="Picture 17">
                <a:extLst>
                  <a:ext uri="{C183D7F6-B498-43B3-948B-1728B52AA6E4}">
                    <adec:decorative xmlns:adec="http://schemas.microsoft.com/office/drawing/2017/decorative" xmlns="" val="1"/>
                  </a:ext>
                </a:extLst>
              </p:cNvPr>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16627" y="4449280"/>
                <a:ext cx="480820" cy="478531"/>
              </a:xfrm>
              <a:prstGeom prst="rect">
                <a:avLst/>
              </a:prstGeom>
              <a:ln>
                <a:noFill/>
              </a:ln>
            </p:spPr>
          </p:pic>
        </p:grpSp>
      </p:grpSp>
      <p:sp>
        <p:nvSpPr>
          <p:cNvPr id="2" name="Title 1"/>
          <p:cNvSpPr>
            <a:spLocks noGrp="1"/>
          </p:cNvSpPr>
          <p:nvPr>
            <p:ph type="title"/>
          </p:nvPr>
        </p:nvSpPr>
        <p:spPr/>
        <p:txBody>
          <a:bodyPr/>
          <a:lstStyle/>
          <a:p>
            <a:r>
              <a:rPr lang="en-US" dirty="0"/>
              <a:t>Benefits of Lambda</a:t>
            </a:r>
          </a:p>
        </p:txBody>
      </p:sp>
      <p:sp>
        <p:nvSpPr>
          <p:cNvPr id="3" name="Content Placeholder 2"/>
          <p:cNvSpPr>
            <a:spLocks noGrp="1"/>
          </p:cNvSpPr>
          <p:nvPr>
            <p:ph idx="4294967295"/>
          </p:nvPr>
        </p:nvSpPr>
        <p:spPr>
          <a:xfrm>
            <a:off x="3722688" y="2219145"/>
            <a:ext cx="7351712" cy="2737597"/>
          </a:xfrm>
        </p:spPr>
        <p:txBody>
          <a:bodyPr>
            <a:normAutofit lnSpcReduction="10000"/>
          </a:bodyPr>
          <a:lstStyle/>
          <a:p>
            <a:pPr marL="0" indent="0">
              <a:spcBef>
                <a:spcPts val="200"/>
              </a:spcBef>
              <a:spcAft>
                <a:spcPts val="1600"/>
              </a:spcAft>
              <a:buNone/>
            </a:pPr>
            <a:r>
              <a:rPr lang="en-US" sz="2400" dirty="0"/>
              <a:t>It supports multiple programming languages</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Completely automated</a:t>
            </a:r>
            <a:r>
              <a:rPr lang="en-US" sz="2400" dirty="0"/>
              <a:t> </a:t>
            </a:r>
            <a:r>
              <a:rPr lang="en-US" sz="2400" dirty="0">
                <a:solidFill>
                  <a:srgbClr val="000000"/>
                </a:solidFill>
              </a:rPr>
              <a:t>administration</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Built-in</a:t>
            </a:r>
            <a:r>
              <a:rPr lang="en-US" sz="2400" dirty="0"/>
              <a:t> fault </a:t>
            </a:r>
            <a:r>
              <a:rPr lang="en-US" sz="2400" dirty="0">
                <a:solidFill>
                  <a:srgbClr val="000000"/>
                </a:solidFill>
              </a:rPr>
              <a:t>tolerance</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It supports the orchestration of</a:t>
            </a:r>
            <a:r>
              <a:rPr lang="en-US" sz="2400" dirty="0"/>
              <a:t> multiple </a:t>
            </a:r>
            <a:r>
              <a:rPr lang="en-US" sz="2400" dirty="0">
                <a:solidFill>
                  <a:srgbClr val="000000"/>
                </a:solidFill>
              </a:rPr>
              <a:t>functions</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Pay</a:t>
            </a:r>
            <a:r>
              <a:rPr lang="en-US" sz="2400" dirty="0"/>
              <a:t>-p</a:t>
            </a:r>
            <a:r>
              <a:rPr lang="en-US" sz="2400" dirty="0">
                <a:solidFill>
                  <a:srgbClr val="000000"/>
                </a:solidFill>
              </a:rPr>
              <a:t>er</a:t>
            </a:r>
            <a:r>
              <a:rPr lang="en-US" sz="2400" dirty="0"/>
              <a:t>-</a:t>
            </a:r>
            <a:r>
              <a:rPr lang="en-US" sz="2400" dirty="0">
                <a:solidFill>
                  <a:srgbClr val="000000"/>
                </a:solidFill>
              </a:rPr>
              <a:t>use pricing</a:t>
            </a:r>
            <a:endParaRPr lang="en-US" sz="2400" dirty="0">
              <a:solidFill>
                <a:srgbClr val="000000"/>
              </a:solidFill>
              <a:latin typeface="Amazon Ember Light" panose="020B0403020204020204"/>
            </a:endParaRPr>
          </a:p>
        </p:txBody>
      </p:sp>
      <p:sp>
        <p:nvSpPr>
          <p:cNvPr id="15" name="TextBox 14">
            <a:extLst>
              <a:ext uri="{FF2B5EF4-FFF2-40B4-BE49-F238E27FC236}">
                <a16:creationId xmlns:a16="http://schemas.microsoft.com/office/drawing/2014/main" xmlns="" id="{37344E87-7A90-4598-BA4F-228C95A45CD9}"/>
              </a:ext>
              <a:ext uri="{C183D7F6-B498-43B3-948B-1728B52AA6E4}">
                <adec:decorative xmlns:adec="http://schemas.microsoft.com/office/drawing/2017/decorative" xmlns="" val="1"/>
              </a:ext>
            </a:extLst>
          </p:cNvPr>
          <p:cNvSpPr txBox="1"/>
          <p:nvPr/>
        </p:nvSpPr>
        <p:spPr>
          <a:xfrm>
            <a:off x="419100" y="3808672"/>
            <a:ext cx="1865948" cy="394439"/>
          </a:xfrm>
          <a:prstGeom prst="rect">
            <a:avLst/>
          </a:prstGeom>
          <a:noFill/>
        </p:spPr>
        <p:txBody>
          <a:bodyPr wrap="square" lIns="0" tIns="0" rIns="0" bIns="0" rtlCol="0" anchor="t">
            <a:noAutofit/>
          </a:bodyPr>
          <a:lstStyle/>
          <a:p>
            <a:pPr algn="ctr"/>
            <a:r>
              <a:rPr lang="en-US" sz="2400" b="1" dirty="0"/>
              <a:t>AWS</a:t>
            </a:r>
          </a:p>
          <a:p>
            <a:pPr algn="ctr"/>
            <a:r>
              <a:rPr lang="en-US" sz="2400" b="1" dirty="0"/>
              <a:t>Lambda</a:t>
            </a:r>
          </a:p>
        </p:txBody>
      </p:sp>
      <p:pic>
        <p:nvPicPr>
          <p:cNvPr id="17" name="Graphic 16">
            <a:extLst>
              <a:ext uri="{FF2B5EF4-FFF2-40B4-BE49-F238E27FC236}">
                <a16:creationId xmlns:a16="http://schemas.microsoft.com/office/drawing/2014/main" xmlns="" id="{9E6C4DA0-7555-4E6F-AE36-0B707D0634AA}"/>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791487" y="2649984"/>
            <a:ext cx="1118649" cy="1118649"/>
          </a:xfrm>
          <a:prstGeom prst="rect">
            <a:avLst/>
          </a:prstGeom>
        </p:spPr>
      </p:pic>
    </p:spTree>
    <p:custDataLst>
      <p:tags r:id="rId1"/>
    </p:custDataLst>
    <p:extLst>
      <p:ext uri="{BB962C8B-B14F-4D97-AF65-F5344CB8AC3E}">
        <p14:creationId xmlns:p14="http://schemas.microsoft.com/office/powerpoint/2010/main" val="2859903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39">
            <a:extLst>
              <a:ext uri="{FF2B5EF4-FFF2-40B4-BE49-F238E27FC236}">
                <a16:creationId xmlns:a16="http://schemas.microsoft.com/office/drawing/2014/main" xmlns="" id="{49B45C58-CDA7-FC40-BB3B-E33C967BC876}"/>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6</a:t>
            </a:fld>
            <a:endParaRPr lang="en-US" dirty="0"/>
          </a:p>
        </p:txBody>
      </p:sp>
      <p:sp>
        <p:nvSpPr>
          <p:cNvPr id="2" name="Title 1">
            <a:extLst>
              <a:ext uri="{FF2B5EF4-FFF2-40B4-BE49-F238E27FC236}">
                <a16:creationId xmlns:a16="http://schemas.microsoft.com/office/drawing/2014/main" xmlns="" id="{7FD02E44-715D-B24D-8F64-3EAC5EE86B34}"/>
              </a:ext>
            </a:extLst>
          </p:cNvPr>
          <p:cNvSpPr>
            <a:spLocks noGrp="1"/>
          </p:cNvSpPr>
          <p:nvPr>
            <p:ph type="title"/>
          </p:nvPr>
        </p:nvSpPr>
        <p:spPr/>
        <p:txBody>
          <a:bodyPr/>
          <a:lstStyle/>
          <a:p>
            <a:r>
              <a:rPr lang="en-US" dirty="0"/>
              <a:t>AWS Lambda event sources</a:t>
            </a:r>
          </a:p>
        </p:txBody>
      </p:sp>
      <p:grpSp>
        <p:nvGrpSpPr>
          <p:cNvPr id="6" name="Group 5" descr="Graphic showing event sources on the left (consisting of many AWS services), a Lambda function in the middle that leads into the Lambda service, and two outputs: the first is &quot;execution of your code&quot; and the second is CloudWatch for logging, monitoring, and metrics."/>
          <p:cNvGrpSpPr/>
          <p:nvPr/>
        </p:nvGrpSpPr>
        <p:grpSpPr>
          <a:xfrm>
            <a:off x="278472" y="1359457"/>
            <a:ext cx="11203955" cy="4877004"/>
            <a:chOff x="278472" y="1359457"/>
            <a:chExt cx="11203955" cy="4877004"/>
          </a:xfrm>
        </p:grpSpPr>
        <p:sp>
          <p:nvSpPr>
            <p:cNvPr id="24" name="TextBox 23">
              <a:extLst>
                <a:ext uri="{FF2B5EF4-FFF2-40B4-BE49-F238E27FC236}">
                  <a16:creationId xmlns:a16="http://schemas.microsoft.com/office/drawing/2014/main" xmlns="" id="{F7024C34-1D3F-2643-90DA-2B52F03CAAF0}"/>
                </a:ext>
              </a:extLst>
            </p:cNvPr>
            <p:cNvSpPr txBox="1"/>
            <p:nvPr/>
          </p:nvSpPr>
          <p:spPr>
            <a:xfrm>
              <a:off x="278472" y="1359457"/>
              <a:ext cx="2319828" cy="461665"/>
            </a:xfrm>
            <a:prstGeom prst="rect">
              <a:avLst/>
            </a:prstGeom>
            <a:solidFill>
              <a:schemeClr val="bg1"/>
            </a:solidFill>
          </p:spPr>
          <p:txBody>
            <a:bodyPr wrap="square" rtlCol="0">
              <a:spAutoFit/>
            </a:bodyPr>
            <a:lstStyle/>
            <a:p>
              <a:r>
                <a:rPr lang="en-US" sz="24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Event sources</a:t>
              </a:r>
            </a:p>
          </p:txBody>
        </p:sp>
        <p:sp>
          <p:nvSpPr>
            <p:cNvPr id="34" name="TextBox 33">
              <a:extLst>
                <a:ext uri="{FF2B5EF4-FFF2-40B4-BE49-F238E27FC236}">
                  <a16:creationId xmlns:a16="http://schemas.microsoft.com/office/drawing/2014/main" xmlns="" id="{A6974812-D549-444E-9F5A-693C2F5EC36F}"/>
                </a:ext>
              </a:extLst>
            </p:cNvPr>
            <p:cNvSpPr txBox="1"/>
            <p:nvPr/>
          </p:nvSpPr>
          <p:spPr>
            <a:xfrm>
              <a:off x="5811117" y="1391462"/>
              <a:ext cx="4943427" cy="1323439"/>
            </a:xfrm>
            <a:prstGeom prst="rect">
              <a:avLst/>
            </a:prstGeom>
            <a:noFill/>
          </p:spPr>
          <p:txBody>
            <a:bodyPr wrap="square" rtlCol="0">
              <a:spAutoFit/>
            </a:bodyPr>
            <a:lstStyle/>
            <a:p>
              <a:r>
                <a:rPr lang="en-US" sz="16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Configure other AWS services as </a:t>
              </a:r>
              <a:r>
                <a:rPr lang="en-US" sz="16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event sources</a:t>
              </a:r>
              <a:r>
                <a:rPr lang="en-US" sz="16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 to invoke your function as shown here.</a:t>
              </a:r>
            </a:p>
            <a:p>
              <a:endParaRPr lang="en-US" sz="16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endParaRPr>
            </a:p>
            <a:p>
              <a:r>
                <a:rPr lang="en-US" sz="16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Alternatively, invoke a Lambda function from the Lambda console, AWS SDK, or AWS CLI. </a:t>
              </a:r>
            </a:p>
          </p:txBody>
        </p:sp>
        <p:cxnSp>
          <p:nvCxnSpPr>
            <p:cNvPr id="16" name="Straight Arrow Connector 15">
              <a:extLst>
                <a:ext uri="{FF2B5EF4-FFF2-40B4-BE49-F238E27FC236}">
                  <a16:creationId xmlns:a16="http://schemas.microsoft.com/office/drawing/2014/main" xmlns="" id="{F3705C16-01FB-624A-91FA-5D27084F439E}"/>
                </a:ext>
              </a:extLst>
            </p:cNvPr>
            <p:cNvCxnSpPr>
              <a:cxnSpLocks/>
            </p:cNvCxnSpPr>
            <p:nvPr/>
          </p:nvCxnSpPr>
          <p:spPr>
            <a:xfrm>
              <a:off x="3745426" y="3872918"/>
              <a:ext cx="4994107" cy="0"/>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xmlns="" id="{1D0F4519-376F-4640-B721-2ACFC90AA3A1}"/>
                </a:ext>
              </a:extLst>
            </p:cNvPr>
            <p:cNvSpPr/>
            <p:nvPr/>
          </p:nvSpPr>
          <p:spPr>
            <a:xfrm>
              <a:off x="4415776" y="3582420"/>
              <a:ext cx="1024070" cy="584775"/>
            </a:xfrm>
            <a:prstGeom prst="rect">
              <a:avLst/>
            </a:prstGeom>
            <a:solidFill>
              <a:schemeClr val="bg1"/>
            </a:solidFill>
          </p:spPr>
          <p:txBody>
            <a:bodyPr wrap="square">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Lambda function</a:t>
              </a:r>
            </a:p>
          </p:txBody>
        </p:sp>
        <p:pic>
          <p:nvPicPr>
            <p:cNvPr id="12" name="Graphic 11">
              <a:extLst>
                <a:ext uri="{FF2B5EF4-FFF2-40B4-BE49-F238E27FC236}">
                  <a16:creationId xmlns:a16="http://schemas.microsoft.com/office/drawing/2014/main" xmlns="" id="{12F45F92-7841-3549-853D-349416FE511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522274" y="2745796"/>
              <a:ext cx="809293" cy="809293"/>
            </a:xfrm>
            <a:prstGeom prst="rect">
              <a:avLst/>
            </a:prstGeom>
          </p:spPr>
        </p:pic>
        <p:pic>
          <p:nvPicPr>
            <p:cNvPr id="13" name="Graphic 12">
              <a:extLst>
                <a:ext uri="{FF2B5EF4-FFF2-40B4-BE49-F238E27FC236}">
                  <a16:creationId xmlns:a16="http://schemas.microsoft.com/office/drawing/2014/main" xmlns="" id="{88832A55-D933-7F49-B1AA-1DD043785D5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001917" y="3518495"/>
              <a:ext cx="711200" cy="711200"/>
            </a:xfrm>
            <a:prstGeom prst="rect">
              <a:avLst/>
            </a:prstGeom>
          </p:spPr>
        </p:pic>
        <p:sp>
          <p:nvSpPr>
            <p:cNvPr id="14" name="TextBox 13">
              <a:extLst>
                <a:ext uri="{FF2B5EF4-FFF2-40B4-BE49-F238E27FC236}">
                  <a16:creationId xmlns:a16="http://schemas.microsoft.com/office/drawing/2014/main" xmlns="" id="{EE04E635-53E0-2240-822A-9A1624EC5768}"/>
                </a:ext>
              </a:extLst>
            </p:cNvPr>
            <p:cNvSpPr txBox="1"/>
            <p:nvPr/>
          </p:nvSpPr>
          <p:spPr>
            <a:xfrm>
              <a:off x="5206565" y="4282714"/>
              <a:ext cx="2301904"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Lambda</a:t>
              </a:r>
            </a:p>
          </p:txBody>
        </p:sp>
        <p:sp>
          <p:nvSpPr>
            <p:cNvPr id="26" name="TextBox 25">
              <a:extLst>
                <a:ext uri="{FF2B5EF4-FFF2-40B4-BE49-F238E27FC236}">
                  <a16:creationId xmlns:a16="http://schemas.microsoft.com/office/drawing/2014/main" xmlns="" id="{B3F117A4-FBDC-3C4B-BBFC-8963C41D5FFC}"/>
                </a:ext>
              </a:extLst>
            </p:cNvPr>
            <p:cNvSpPr txBox="1"/>
            <p:nvPr/>
          </p:nvSpPr>
          <p:spPr>
            <a:xfrm>
              <a:off x="7946820" y="5369596"/>
              <a:ext cx="2301904"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CloudWatch</a:t>
              </a:r>
            </a:p>
          </p:txBody>
        </p:sp>
        <p:pic>
          <p:nvPicPr>
            <p:cNvPr id="27" name="Graphic 26">
              <a:extLst>
                <a:ext uri="{FF2B5EF4-FFF2-40B4-BE49-F238E27FC236}">
                  <a16:creationId xmlns:a16="http://schemas.microsoft.com/office/drawing/2014/main" xmlns="" id="{D6526095-1CB8-C64F-8C1F-F19B9324B662}"/>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742172" y="4621268"/>
              <a:ext cx="711200" cy="711200"/>
            </a:xfrm>
            <a:prstGeom prst="rect">
              <a:avLst/>
            </a:prstGeom>
          </p:spPr>
        </p:pic>
        <p:cxnSp>
          <p:nvCxnSpPr>
            <p:cNvPr id="28" name="Straight Arrow Connector 27">
              <a:extLst>
                <a:ext uri="{FF2B5EF4-FFF2-40B4-BE49-F238E27FC236}">
                  <a16:creationId xmlns:a16="http://schemas.microsoft.com/office/drawing/2014/main" xmlns="" id="{3E3F659E-60E2-814B-AB40-FA5F419803EA}"/>
                </a:ext>
              </a:extLst>
            </p:cNvPr>
            <p:cNvCxnSpPr>
              <a:cxnSpLocks/>
              <a:stCxn id="13" idx="3"/>
              <a:endCxn id="27" idx="1"/>
            </p:cNvCxnSpPr>
            <p:nvPr/>
          </p:nvCxnSpPr>
          <p:spPr>
            <a:xfrm>
              <a:off x="6713117" y="3874095"/>
              <a:ext cx="2029055" cy="1102773"/>
            </a:xfrm>
            <a:prstGeom prst="bentConnector3">
              <a:avLst>
                <a:gd name="adj1" fmla="val 3625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xmlns="" id="{FE9E3BD2-0ABA-B643-90E7-22B4CF2DC766}"/>
                </a:ext>
              </a:extLst>
            </p:cNvPr>
            <p:cNvSpPr txBox="1"/>
            <p:nvPr/>
          </p:nvSpPr>
          <p:spPr>
            <a:xfrm>
              <a:off x="8739533" y="3555089"/>
              <a:ext cx="2603137" cy="646331"/>
            </a:xfrm>
            <a:prstGeom prst="rect">
              <a:avLst/>
            </a:prstGeom>
            <a:solidFill>
              <a:schemeClr val="bg1"/>
            </a:solid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Running of your code (only when triggered)</a:t>
              </a:r>
            </a:p>
          </p:txBody>
        </p:sp>
        <p:sp>
          <p:nvSpPr>
            <p:cNvPr id="20" name="Rectangle 19">
              <a:extLst>
                <a:ext uri="{FF2B5EF4-FFF2-40B4-BE49-F238E27FC236}">
                  <a16:creationId xmlns:a16="http://schemas.microsoft.com/office/drawing/2014/main" xmlns="" id="{115E0BE5-37B7-DB4B-84A2-D89BEDF3CF44}"/>
                </a:ext>
              </a:extLst>
            </p:cNvPr>
            <p:cNvSpPr/>
            <p:nvPr/>
          </p:nvSpPr>
          <p:spPr>
            <a:xfrm>
              <a:off x="420580" y="1989144"/>
              <a:ext cx="3324846" cy="424731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5" name="Graphic 14">
              <a:extLst>
                <a:ext uri="{FF2B5EF4-FFF2-40B4-BE49-F238E27FC236}">
                  <a16:creationId xmlns:a16="http://schemas.microsoft.com/office/drawing/2014/main" xmlns="" id="{5F550BEF-6A61-394E-A407-7E864D3B1843}"/>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04788" y="2146700"/>
              <a:ext cx="365760" cy="365760"/>
            </a:xfrm>
            <a:prstGeom prst="rect">
              <a:avLst/>
            </a:prstGeom>
          </p:spPr>
        </p:pic>
        <p:pic>
          <p:nvPicPr>
            <p:cNvPr id="17" name="Graphic 16">
              <a:extLst>
                <a:ext uri="{FF2B5EF4-FFF2-40B4-BE49-F238E27FC236}">
                  <a16:creationId xmlns:a16="http://schemas.microsoft.com/office/drawing/2014/main" xmlns="" id="{5FAF2FFD-8057-2942-A8D7-51D94D5702CB}"/>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04788" y="2734051"/>
              <a:ext cx="365760" cy="365760"/>
            </a:xfrm>
            <a:prstGeom prst="rect">
              <a:avLst/>
            </a:prstGeom>
          </p:spPr>
        </p:pic>
        <p:pic>
          <p:nvPicPr>
            <p:cNvPr id="18" name="Graphic 17">
              <a:extLst>
                <a:ext uri="{FF2B5EF4-FFF2-40B4-BE49-F238E27FC236}">
                  <a16:creationId xmlns:a16="http://schemas.microsoft.com/office/drawing/2014/main" xmlns="" id="{2BA318C4-D7F1-D649-9756-B1E1C3B3A909}"/>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04788" y="3321402"/>
              <a:ext cx="365760" cy="365760"/>
            </a:xfrm>
            <a:prstGeom prst="rect">
              <a:avLst/>
            </a:prstGeom>
          </p:spPr>
        </p:pic>
        <p:pic>
          <p:nvPicPr>
            <p:cNvPr id="19" name="Graphic 18">
              <a:extLst>
                <a:ext uri="{FF2B5EF4-FFF2-40B4-BE49-F238E27FC236}">
                  <a16:creationId xmlns:a16="http://schemas.microsoft.com/office/drawing/2014/main" xmlns="" id="{150520B6-B78E-6B47-9B55-43CE282DB4E4}"/>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04788" y="3908753"/>
              <a:ext cx="365760" cy="365760"/>
            </a:xfrm>
            <a:prstGeom prst="rect">
              <a:avLst/>
            </a:prstGeom>
          </p:spPr>
        </p:pic>
        <p:pic>
          <p:nvPicPr>
            <p:cNvPr id="22" name="Graphic 21">
              <a:extLst>
                <a:ext uri="{FF2B5EF4-FFF2-40B4-BE49-F238E27FC236}">
                  <a16:creationId xmlns:a16="http://schemas.microsoft.com/office/drawing/2014/main" xmlns="" id="{D125EAFC-9ACB-164B-A669-499AA329C5D8}"/>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604788" y="5083457"/>
              <a:ext cx="365760" cy="365760"/>
            </a:xfrm>
            <a:prstGeom prst="rect">
              <a:avLst/>
            </a:prstGeom>
          </p:spPr>
        </p:pic>
        <p:pic>
          <p:nvPicPr>
            <p:cNvPr id="33" name="Graphic 32">
              <a:extLst>
                <a:ext uri="{FF2B5EF4-FFF2-40B4-BE49-F238E27FC236}">
                  <a16:creationId xmlns:a16="http://schemas.microsoft.com/office/drawing/2014/main" xmlns="" id="{E0518501-84A8-4C42-898E-5BE69B42B3CE}"/>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604788" y="4496104"/>
              <a:ext cx="365760" cy="365760"/>
            </a:xfrm>
            <a:prstGeom prst="rect">
              <a:avLst/>
            </a:prstGeom>
          </p:spPr>
        </p:pic>
        <p:sp>
          <p:nvSpPr>
            <p:cNvPr id="36" name="TextBox 35">
              <a:extLst>
                <a:ext uri="{FF2B5EF4-FFF2-40B4-BE49-F238E27FC236}">
                  <a16:creationId xmlns:a16="http://schemas.microsoft.com/office/drawing/2014/main" xmlns="" id="{E97EB124-A4D4-2642-B5D5-2593475411C4}"/>
                </a:ext>
              </a:extLst>
            </p:cNvPr>
            <p:cNvSpPr txBox="1"/>
            <p:nvPr/>
          </p:nvSpPr>
          <p:spPr>
            <a:xfrm>
              <a:off x="9497885" y="4684480"/>
              <a:ext cx="1984542" cy="830997"/>
            </a:xfrm>
            <a:prstGeom prst="rect">
              <a:avLst/>
            </a:prstGeom>
            <a:solidFill>
              <a:schemeClr val="bg1"/>
            </a:solidFill>
          </p:spPr>
          <p:txBody>
            <a:bodyPr wrap="square" rtlCol="0">
              <a:spAutoFit/>
            </a:bodyPr>
            <a:lstStyle/>
            <a:p>
              <a:r>
                <a:rPr lang="en-US" sz="1600" i="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Logging, monitoring, and metrics</a:t>
              </a:r>
            </a:p>
          </p:txBody>
        </p:sp>
        <p:sp>
          <p:nvSpPr>
            <p:cNvPr id="4" name="TextBox 3"/>
            <p:cNvSpPr txBox="1"/>
            <p:nvPr/>
          </p:nvSpPr>
          <p:spPr>
            <a:xfrm>
              <a:off x="963915" y="2165939"/>
              <a:ext cx="1234633" cy="338554"/>
            </a:xfrm>
            <a:prstGeom prst="rect">
              <a:avLst/>
            </a:prstGeom>
            <a:no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30" name="TextBox 29"/>
            <p:cNvSpPr txBox="1"/>
            <p:nvPr/>
          </p:nvSpPr>
          <p:spPr>
            <a:xfrm>
              <a:off x="963915" y="2734833"/>
              <a:ext cx="2037737" cy="338554"/>
            </a:xfrm>
            <a:prstGeom prst="rect">
              <a:avLst/>
            </a:prstGeom>
            <a:no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Amazon DynamoDB</a:t>
              </a:r>
            </a:p>
          </p:txBody>
        </p:sp>
        <p:sp>
          <p:nvSpPr>
            <p:cNvPr id="31" name="TextBox 30"/>
            <p:cNvSpPr txBox="1"/>
            <p:nvPr/>
          </p:nvSpPr>
          <p:spPr>
            <a:xfrm>
              <a:off x="963915" y="3210686"/>
              <a:ext cx="2785196" cy="584775"/>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Amazon Simple Notification Service (Amazon SNS)</a:t>
              </a:r>
            </a:p>
          </p:txBody>
        </p:sp>
        <p:sp>
          <p:nvSpPr>
            <p:cNvPr id="32" name="TextBox 31"/>
            <p:cNvSpPr txBox="1"/>
            <p:nvPr/>
          </p:nvSpPr>
          <p:spPr>
            <a:xfrm>
              <a:off x="963915" y="3816633"/>
              <a:ext cx="2635408" cy="584775"/>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Amazon Simple Queue Service (Amazon SQS)</a:t>
              </a:r>
            </a:p>
          </p:txBody>
        </p:sp>
        <p:sp>
          <p:nvSpPr>
            <p:cNvPr id="35" name="TextBox 34"/>
            <p:cNvSpPr txBox="1"/>
            <p:nvPr/>
          </p:nvSpPr>
          <p:spPr>
            <a:xfrm>
              <a:off x="963915" y="4509707"/>
              <a:ext cx="2170787" cy="338554"/>
            </a:xfrm>
            <a:prstGeom prst="rect">
              <a:avLst/>
            </a:prstGeom>
            <a:no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Amazon API Gateway</a:t>
              </a:r>
            </a:p>
          </p:txBody>
        </p:sp>
        <p:sp>
          <p:nvSpPr>
            <p:cNvPr id="41" name="TextBox 40"/>
            <p:cNvSpPr txBox="1"/>
            <p:nvPr/>
          </p:nvSpPr>
          <p:spPr>
            <a:xfrm>
              <a:off x="963915" y="5097060"/>
              <a:ext cx="2605200" cy="338554"/>
            </a:xfrm>
            <a:prstGeom prst="rect">
              <a:avLst/>
            </a:prstGeom>
            <a:no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Application Load Balancer</a:t>
              </a:r>
            </a:p>
          </p:txBody>
        </p:sp>
        <p:sp>
          <p:nvSpPr>
            <p:cNvPr id="42" name="TextBox 41"/>
            <p:cNvSpPr txBox="1"/>
            <p:nvPr/>
          </p:nvSpPr>
          <p:spPr>
            <a:xfrm>
              <a:off x="990457" y="5689267"/>
              <a:ext cx="1436612" cy="338554"/>
            </a:xfrm>
            <a:prstGeom prst="rect">
              <a:avLst/>
            </a:prstGeom>
            <a:no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Many more…</a:t>
              </a:r>
            </a:p>
          </p:txBody>
        </p:sp>
      </p:grpSp>
    </p:spTree>
    <p:custDataLst>
      <p:tags r:id="rId1"/>
    </p:custDataLst>
    <p:extLst>
      <p:ext uri="{BB962C8B-B14F-4D97-AF65-F5344CB8AC3E}">
        <p14:creationId xmlns:p14="http://schemas.microsoft.com/office/powerpoint/2010/main" val="2076532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41">
            <a:extLst>
              <a:ext uri="{FF2B5EF4-FFF2-40B4-BE49-F238E27FC236}">
                <a16:creationId xmlns:a16="http://schemas.microsoft.com/office/drawing/2014/main" xmlns="" id="{41023B6E-573D-A949-B344-3A725DCDE97C}"/>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7</a:t>
            </a:fld>
            <a:endParaRPr lang="en-US" dirty="0"/>
          </a:p>
        </p:txBody>
      </p:sp>
      <p:sp>
        <p:nvSpPr>
          <p:cNvPr id="2" name="Title 1">
            <a:extLst>
              <a:ext uri="{FF2B5EF4-FFF2-40B4-BE49-F238E27FC236}">
                <a16:creationId xmlns:a16="http://schemas.microsoft.com/office/drawing/2014/main" xmlns="" id="{7FD02E44-715D-B24D-8F64-3EAC5EE86B34}"/>
              </a:ext>
            </a:extLst>
          </p:cNvPr>
          <p:cNvSpPr>
            <a:spLocks noGrp="1"/>
          </p:cNvSpPr>
          <p:nvPr>
            <p:ph type="title"/>
          </p:nvPr>
        </p:nvSpPr>
        <p:spPr/>
        <p:txBody>
          <a:bodyPr/>
          <a:lstStyle/>
          <a:p>
            <a:r>
              <a:rPr lang="en-US" dirty="0"/>
              <a:t>AWS Lambda function configuration</a:t>
            </a:r>
          </a:p>
        </p:txBody>
      </p:sp>
      <p:sp>
        <p:nvSpPr>
          <p:cNvPr id="31" name="TextBox 30">
            <a:extLst>
              <a:ext uri="{FF2B5EF4-FFF2-40B4-BE49-F238E27FC236}">
                <a16:creationId xmlns:a16="http://schemas.microsoft.com/office/drawing/2014/main" xmlns="" id="{A00A4EC9-5DAD-AA4F-B556-39315C177014}"/>
              </a:ext>
            </a:extLst>
          </p:cNvPr>
          <p:cNvSpPr txBox="1"/>
          <p:nvPr/>
        </p:nvSpPr>
        <p:spPr>
          <a:xfrm>
            <a:off x="278472" y="1359457"/>
            <a:ext cx="5207928" cy="461665"/>
          </a:xfrm>
          <a:prstGeom prst="rect">
            <a:avLst/>
          </a:prstGeom>
          <a:solidFill>
            <a:schemeClr val="bg1"/>
          </a:solidFill>
        </p:spPr>
        <p:txBody>
          <a:bodyPr wrap="square" rtlCol="0">
            <a:spAutoFit/>
          </a:bodyPr>
          <a:lstStyle/>
          <a:p>
            <a:r>
              <a:rPr lang="en-US" sz="24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Lambda function configuration</a:t>
            </a:r>
          </a:p>
        </p:txBody>
      </p:sp>
      <p:grpSp>
        <p:nvGrpSpPr>
          <p:cNvPr id="4" name="Group 3" descr="Graphic showing three items in a box on the left: function code, dependencies, and execution code. The rest of the diagram is the same as on the last slide - a Lambda function in the middle that leads into the Lambda service, and two outputs: the first is &quot;execution of your code&quot; and the second is CloudWatch for logging, monitoring, and metrics.">
            <a:extLst>
              <a:ext uri="{FF2B5EF4-FFF2-40B4-BE49-F238E27FC236}">
                <a16:creationId xmlns:a16="http://schemas.microsoft.com/office/drawing/2014/main" xmlns="" id="{81F7EFCE-43F1-3C01-4AAD-2E14CADEE7B9}"/>
              </a:ext>
            </a:extLst>
          </p:cNvPr>
          <p:cNvGrpSpPr/>
          <p:nvPr/>
        </p:nvGrpSpPr>
        <p:grpSpPr>
          <a:xfrm>
            <a:off x="420580" y="1989144"/>
            <a:ext cx="11352320" cy="4247317"/>
            <a:chOff x="420580" y="1989144"/>
            <a:chExt cx="11352320" cy="4247317"/>
          </a:xfrm>
        </p:grpSpPr>
        <p:sp>
          <p:nvSpPr>
            <p:cNvPr id="30" name="Rectangle 29">
              <a:extLst>
                <a:ext uri="{FF2B5EF4-FFF2-40B4-BE49-F238E27FC236}">
                  <a16:creationId xmlns:a16="http://schemas.microsoft.com/office/drawing/2014/main" xmlns="" id="{E3F35853-76F7-3147-B421-C6C99216CA4C}"/>
                </a:ext>
              </a:extLst>
            </p:cNvPr>
            <p:cNvSpPr/>
            <p:nvPr/>
          </p:nvSpPr>
          <p:spPr>
            <a:xfrm>
              <a:off x="420580" y="1989144"/>
              <a:ext cx="3092677" cy="424731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6" name="Straight Arrow Connector 15">
              <a:extLst>
                <a:ext uri="{FF2B5EF4-FFF2-40B4-BE49-F238E27FC236}">
                  <a16:creationId xmlns:a16="http://schemas.microsoft.com/office/drawing/2014/main" xmlns="" id="{F3705C16-01FB-624A-91FA-5D27084F439E}"/>
                </a:ext>
              </a:extLst>
            </p:cNvPr>
            <p:cNvCxnSpPr>
              <a:cxnSpLocks/>
            </p:cNvCxnSpPr>
            <p:nvPr/>
          </p:nvCxnSpPr>
          <p:spPr>
            <a:xfrm flipV="1">
              <a:off x="3513257" y="3868009"/>
              <a:ext cx="5222107" cy="30777"/>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xmlns="" id="{F46E76BC-FBDA-308E-95E4-3403E4292085}"/>
                </a:ext>
              </a:extLst>
            </p:cNvPr>
            <p:cNvGrpSpPr/>
            <p:nvPr/>
          </p:nvGrpSpPr>
          <p:grpSpPr>
            <a:xfrm>
              <a:off x="1237675" y="2315924"/>
              <a:ext cx="1458485" cy="1227762"/>
              <a:chOff x="1237675" y="2315924"/>
              <a:chExt cx="1458485" cy="1227762"/>
            </a:xfrm>
          </p:grpSpPr>
          <p:pic>
            <p:nvPicPr>
              <p:cNvPr id="9" name="Picture 8">
                <a:extLst>
                  <a:ext uri="{FF2B5EF4-FFF2-40B4-BE49-F238E27FC236}">
                    <a16:creationId xmlns:a16="http://schemas.microsoft.com/office/drawing/2014/main" xmlns="" id="{1FDE076E-6D84-A547-AA6B-10A9824A4B4C}"/>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8777" y="2315924"/>
                <a:ext cx="707720" cy="638720"/>
              </a:xfrm>
              <a:prstGeom prst="rect">
                <a:avLst/>
              </a:prstGeom>
            </p:spPr>
          </p:pic>
          <p:sp>
            <p:nvSpPr>
              <p:cNvPr id="17" name="Rectangle 16">
                <a:extLst>
                  <a:ext uri="{FF2B5EF4-FFF2-40B4-BE49-F238E27FC236}">
                    <a16:creationId xmlns:a16="http://schemas.microsoft.com/office/drawing/2014/main" xmlns="" id="{499AAF3F-FFCF-DC43-96DA-862781E262F6}"/>
                  </a:ext>
                </a:extLst>
              </p:cNvPr>
              <p:cNvSpPr/>
              <p:nvPr/>
            </p:nvSpPr>
            <p:spPr>
              <a:xfrm>
                <a:off x="1237675" y="2958911"/>
                <a:ext cx="1458485" cy="584775"/>
              </a:xfrm>
              <a:prstGeom prst="rect">
                <a:avLst/>
              </a:prstGeom>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Function code</a:t>
                </a:r>
              </a:p>
            </p:txBody>
          </p:sp>
        </p:grpSp>
        <p:sp>
          <p:nvSpPr>
            <p:cNvPr id="18" name="Rectangle 17">
              <a:extLst>
                <a:ext uri="{FF2B5EF4-FFF2-40B4-BE49-F238E27FC236}">
                  <a16:creationId xmlns:a16="http://schemas.microsoft.com/office/drawing/2014/main" xmlns="" id="{771E6B1E-3E8F-9F44-944A-B6B26484B685}"/>
                </a:ext>
              </a:extLst>
            </p:cNvPr>
            <p:cNvSpPr/>
            <p:nvPr/>
          </p:nvSpPr>
          <p:spPr>
            <a:xfrm>
              <a:off x="642167" y="4209705"/>
              <a:ext cx="2489927" cy="584775"/>
            </a:xfrm>
            <a:prstGeom prst="rect">
              <a:avLst/>
            </a:prstGeom>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Dependencies </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(code libraries, etc.)</a:t>
              </a:r>
            </a:p>
          </p:txBody>
        </p:sp>
        <p:sp>
          <p:nvSpPr>
            <p:cNvPr id="19" name="Rectangle 18">
              <a:extLst>
                <a:ext uri="{FF2B5EF4-FFF2-40B4-BE49-F238E27FC236}">
                  <a16:creationId xmlns:a16="http://schemas.microsoft.com/office/drawing/2014/main" xmlns="" id="{353388AC-BF13-5541-B2E0-B247E8ED08A9}"/>
                </a:ext>
              </a:extLst>
            </p:cNvPr>
            <p:cNvSpPr/>
            <p:nvPr/>
          </p:nvSpPr>
          <p:spPr>
            <a:xfrm>
              <a:off x="1065116" y="5622008"/>
              <a:ext cx="1748098" cy="338554"/>
            </a:xfrm>
            <a:prstGeom prst="rect">
              <a:avLst/>
            </a:prstGeom>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Execution role</a:t>
              </a:r>
            </a:p>
          </p:txBody>
        </p:sp>
        <p:pic>
          <p:nvPicPr>
            <p:cNvPr id="21" name="Graphic 20">
              <a:extLst>
                <a:ext uri="{FF2B5EF4-FFF2-40B4-BE49-F238E27FC236}">
                  <a16:creationId xmlns:a16="http://schemas.microsoft.com/office/drawing/2014/main" xmlns="" id="{ED3D81D1-E373-3247-93D5-D8361B314EB6}"/>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001917" y="3518495"/>
              <a:ext cx="711200" cy="711200"/>
            </a:xfrm>
            <a:prstGeom prst="rect">
              <a:avLst/>
            </a:prstGeom>
          </p:spPr>
        </p:pic>
        <p:sp>
          <p:nvSpPr>
            <p:cNvPr id="22" name="TextBox 21">
              <a:extLst>
                <a:ext uri="{FF2B5EF4-FFF2-40B4-BE49-F238E27FC236}">
                  <a16:creationId xmlns:a16="http://schemas.microsoft.com/office/drawing/2014/main" xmlns="" id="{4FB51E46-2DE3-0B46-84D6-BD8A9D62A324}"/>
                </a:ext>
              </a:extLst>
            </p:cNvPr>
            <p:cNvSpPr txBox="1"/>
            <p:nvPr/>
          </p:nvSpPr>
          <p:spPr>
            <a:xfrm>
              <a:off x="5206565" y="4282714"/>
              <a:ext cx="2301904"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Lambda</a:t>
              </a:r>
            </a:p>
          </p:txBody>
        </p:sp>
        <p:pic>
          <p:nvPicPr>
            <p:cNvPr id="5" name="Graphic 4" descr="Books on shelf.">
              <a:extLst>
                <a:ext uri="{FF2B5EF4-FFF2-40B4-BE49-F238E27FC236}">
                  <a16:creationId xmlns:a16="http://schemas.microsoft.com/office/drawing/2014/main" xmlns="" id="{5EC919BF-B0E2-4744-92F9-6EABC4E28E4A}"/>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565105" y="3562707"/>
              <a:ext cx="711201" cy="711201"/>
            </a:xfrm>
            <a:prstGeom prst="rect">
              <a:avLst/>
            </a:prstGeom>
          </p:spPr>
        </p:pic>
        <p:pic>
          <p:nvPicPr>
            <p:cNvPr id="24" name="Graphic 23">
              <a:extLst>
                <a:ext uri="{FF2B5EF4-FFF2-40B4-BE49-F238E27FC236}">
                  <a16:creationId xmlns:a16="http://schemas.microsoft.com/office/drawing/2014/main" xmlns="" id="{C8EB2482-E97A-F141-92B3-3E8E334DCDC7}"/>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915344" y="5000643"/>
              <a:ext cx="590551" cy="590551"/>
            </a:xfrm>
            <a:prstGeom prst="rect">
              <a:avLst/>
            </a:prstGeom>
          </p:spPr>
        </p:pic>
        <p:pic>
          <p:nvPicPr>
            <p:cNvPr id="26" name="Graphic 25">
              <a:extLst>
                <a:ext uri="{FF2B5EF4-FFF2-40B4-BE49-F238E27FC236}">
                  <a16:creationId xmlns:a16="http://schemas.microsoft.com/office/drawing/2014/main" xmlns="" id="{BAF4D3A1-3F7B-B246-9EB6-B9DBAD4FB81A}"/>
                </a:ext>
                <a:ext uri="{C183D7F6-B498-43B3-948B-1728B52AA6E4}">
                  <adec:decorative xmlns:adec="http://schemas.microsoft.com/office/drawing/2017/decorative" xmlns="" val="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330291" y="5048126"/>
              <a:ext cx="469900" cy="469900"/>
            </a:xfrm>
            <a:prstGeom prst="rect">
              <a:avLst/>
            </a:prstGeom>
          </p:spPr>
        </p:pic>
        <p:cxnSp>
          <p:nvCxnSpPr>
            <p:cNvPr id="32" name="Straight Arrow Connector 27">
              <a:extLst>
                <a:ext uri="{FF2B5EF4-FFF2-40B4-BE49-F238E27FC236}">
                  <a16:creationId xmlns:a16="http://schemas.microsoft.com/office/drawing/2014/main" xmlns="" id="{61C8310E-3816-1643-A549-048948573074}"/>
                </a:ext>
              </a:extLst>
            </p:cNvPr>
            <p:cNvCxnSpPr>
              <a:cxnSpLocks/>
            </p:cNvCxnSpPr>
            <p:nvPr/>
          </p:nvCxnSpPr>
          <p:spPr>
            <a:xfrm>
              <a:off x="6713117" y="3874095"/>
              <a:ext cx="2029055" cy="1102773"/>
            </a:xfrm>
            <a:prstGeom prst="bentConnector3">
              <a:avLst>
                <a:gd name="adj1" fmla="val 3625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xmlns="" id="{F4D12D7F-878B-FF4B-823E-8B9B13EEBA30}"/>
                </a:ext>
              </a:extLst>
            </p:cNvPr>
            <p:cNvSpPr txBox="1"/>
            <p:nvPr/>
          </p:nvSpPr>
          <p:spPr>
            <a:xfrm>
              <a:off x="7946820" y="5369596"/>
              <a:ext cx="2301904"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CloudWatch</a:t>
              </a:r>
            </a:p>
          </p:txBody>
        </p:sp>
        <p:pic>
          <p:nvPicPr>
            <p:cNvPr id="34" name="Graphic 33">
              <a:extLst>
                <a:ext uri="{FF2B5EF4-FFF2-40B4-BE49-F238E27FC236}">
                  <a16:creationId xmlns:a16="http://schemas.microsoft.com/office/drawing/2014/main" xmlns="" id="{F9B64CC4-F084-BC46-B14F-9261587AB974}"/>
                </a:ext>
                <a:ext uri="{C183D7F6-B498-43B3-948B-1728B52AA6E4}">
                  <adec:decorative xmlns:adec="http://schemas.microsoft.com/office/drawing/2017/decorative" xmlns="" val="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8742172" y="4621268"/>
              <a:ext cx="711200" cy="711200"/>
            </a:xfrm>
            <a:prstGeom prst="rect">
              <a:avLst/>
            </a:prstGeom>
          </p:spPr>
        </p:pic>
        <p:sp>
          <p:nvSpPr>
            <p:cNvPr id="35" name="Rectangle 34">
              <a:extLst>
                <a:ext uri="{FF2B5EF4-FFF2-40B4-BE49-F238E27FC236}">
                  <a16:creationId xmlns:a16="http://schemas.microsoft.com/office/drawing/2014/main" xmlns="" id="{03B1E2DF-7BEF-7A4E-A8E3-007405EF17A9}"/>
                </a:ext>
              </a:extLst>
            </p:cNvPr>
            <p:cNvSpPr/>
            <p:nvPr/>
          </p:nvSpPr>
          <p:spPr>
            <a:xfrm>
              <a:off x="3861269" y="3827363"/>
              <a:ext cx="1411268" cy="830997"/>
            </a:xfrm>
            <a:prstGeom prst="rect">
              <a:avLst/>
            </a:prstGeom>
            <a:solidFill>
              <a:schemeClr val="bg1"/>
            </a:solidFill>
          </p:spPr>
          <p:txBody>
            <a:bodyPr wrap="square">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AWS Lambda function</a:t>
              </a:r>
            </a:p>
          </p:txBody>
        </p:sp>
        <p:pic>
          <p:nvPicPr>
            <p:cNvPr id="36" name="Graphic 35">
              <a:extLst>
                <a:ext uri="{FF2B5EF4-FFF2-40B4-BE49-F238E27FC236}">
                  <a16:creationId xmlns:a16="http://schemas.microsoft.com/office/drawing/2014/main" xmlns="" id="{49465031-7611-3F46-BA37-2C58171FBFB3}"/>
                </a:ext>
                <a:ext uri="{C183D7F6-B498-43B3-948B-1728B52AA6E4}">
                  <adec:decorative xmlns:adec="http://schemas.microsoft.com/office/drawing/2017/decorative" xmlns="" val="1"/>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4178707" y="2958593"/>
              <a:ext cx="809293" cy="809293"/>
            </a:xfrm>
            <a:prstGeom prst="rect">
              <a:avLst/>
            </a:prstGeom>
          </p:spPr>
        </p:pic>
        <p:sp>
          <p:nvSpPr>
            <p:cNvPr id="38" name="TextBox 37">
              <a:extLst>
                <a:ext uri="{FF2B5EF4-FFF2-40B4-BE49-F238E27FC236}">
                  <a16:creationId xmlns:a16="http://schemas.microsoft.com/office/drawing/2014/main" xmlns="" id="{54C89E8E-5104-3749-BE53-C82EADD1C484}"/>
                </a:ext>
              </a:extLst>
            </p:cNvPr>
            <p:cNvSpPr txBox="1"/>
            <p:nvPr/>
          </p:nvSpPr>
          <p:spPr>
            <a:xfrm>
              <a:off x="8739533" y="3555089"/>
              <a:ext cx="3033367" cy="646331"/>
            </a:xfrm>
            <a:prstGeom prst="rect">
              <a:avLst/>
            </a:prstGeom>
            <a:solidFill>
              <a:schemeClr val="bg1"/>
            </a:solid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Running of your code (only when it is triggered)</a:t>
              </a:r>
            </a:p>
          </p:txBody>
        </p:sp>
        <p:sp>
          <p:nvSpPr>
            <p:cNvPr id="39" name="TextBox 38">
              <a:extLst>
                <a:ext uri="{FF2B5EF4-FFF2-40B4-BE49-F238E27FC236}">
                  <a16:creationId xmlns:a16="http://schemas.microsoft.com/office/drawing/2014/main" xmlns="" id="{54FFF743-EC7A-1246-8C4F-A4909CBC95FC}"/>
                </a:ext>
              </a:extLst>
            </p:cNvPr>
            <p:cNvSpPr txBox="1"/>
            <p:nvPr/>
          </p:nvSpPr>
          <p:spPr>
            <a:xfrm>
              <a:off x="9497885" y="4684480"/>
              <a:ext cx="2051948" cy="584775"/>
            </a:xfrm>
            <a:prstGeom prst="rect">
              <a:avLst/>
            </a:prstGeom>
            <a:solidFill>
              <a:schemeClr val="bg1"/>
            </a:solidFill>
          </p:spPr>
          <p:txBody>
            <a:bodyPr wrap="square" rtlCol="0">
              <a:spAutoFit/>
            </a:bodyPr>
            <a:lstStyle/>
            <a:p>
              <a:r>
                <a:rPr lang="en-US" sz="1600" i="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Logging, monitoring, and metrics</a:t>
              </a:r>
            </a:p>
          </p:txBody>
        </p:sp>
      </p:grpSp>
    </p:spTree>
    <p:custDataLst>
      <p:tags r:id="rId1"/>
    </p:custDataLst>
    <p:extLst>
      <p:ext uri="{BB962C8B-B14F-4D97-AF65-F5344CB8AC3E}">
        <p14:creationId xmlns:p14="http://schemas.microsoft.com/office/powerpoint/2010/main" val="3900023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pPr/>
              <a:t>8</a:t>
            </a:fld>
            <a:endParaRPr lang="en-US" dirty="0"/>
          </a:p>
        </p:txBody>
      </p:sp>
      <p:sp>
        <p:nvSpPr>
          <p:cNvPr id="2" name="Title 1"/>
          <p:cNvSpPr>
            <a:spLocks noGrp="1"/>
          </p:cNvSpPr>
          <p:nvPr>
            <p:ph type="title"/>
          </p:nvPr>
        </p:nvSpPr>
        <p:spPr/>
        <p:txBody>
          <a:bodyPr>
            <a:noAutofit/>
          </a:bodyPr>
          <a:lstStyle/>
          <a:p>
            <a:r>
              <a:rPr lang="en-US" sz="3000" dirty="0"/>
              <a:t>Schedule-based Lambda function example: </a:t>
            </a:r>
            <a:br>
              <a:rPr lang="en-US" sz="3000" dirty="0"/>
            </a:br>
            <a:r>
              <a:rPr lang="en-US" sz="3000" dirty="0"/>
              <a:t>Start and stop EC2 instances</a:t>
            </a:r>
          </a:p>
        </p:txBody>
      </p:sp>
      <p:sp>
        <p:nvSpPr>
          <p:cNvPr id="75" name="TextBox 74"/>
          <p:cNvSpPr txBox="1"/>
          <p:nvPr/>
        </p:nvSpPr>
        <p:spPr>
          <a:xfrm rot="16200000">
            <a:off x="1444182" y="256325"/>
            <a:ext cx="461665" cy="2650726"/>
          </a:xfrm>
          <a:prstGeom prst="rect">
            <a:avLst/>
          </a:prstGeom>
          <a:noFill/>
        </p:spPr>
        <p:txBody>
          <a:bodyPr vert="vert" wrap="none" rtlCol="0">
            <a:spAutoFit/>
          </a:bodyPr>
          <a:lstStyle/>
          <a:p>
            <a:r>
              <a:rPr lang="en-US" b="1" dirty="0">
                <a:solidFill>
                  <a:srgbClr val="504BAB"/>
                </a:solidFill>
                <a:latin typeface="Amazon Ember" panose="02000000000000000000" pitchFamily="2" charset="0"/>
                <a:ea typeface="Amazon Ember" panose="02000000000000000000" pitchFamily="2" charset="0"/>
                <a:cs typeface="Amazon Ember Light" panose="020B0403020204020204" pitchFamily="34" charset="0"/>
              </a:rPr>
              <a:t>Stop instances example</a:t>
            </a:r>
          </a:p>
        </p:txBody>
      </p:sp>
      <p:grpSp>
        <p:nvGrpSpPr>
          <p:cNvPr id="4" name="Group 3">
            <a:extLst>
              <a:ext uri="{FF2B5EF4-FFF2-40B4-BE49-F238E27FC236}">
                <a16:creationId xmlns:a16="http://schemas.microsoft.com/office/drawing/2014/main" xmlns="" id="{3041C2B5-5747-C1D3-F276-8206F0A8611F}"/>
              </a:ext>
              <a:ext uri="{C183D7F6-B498-43B3-948B-1728B52AA6E4}">
                <adec:decorative xmlns:adec="http://schemas.microsoft.com/office/drawing/2017/decorative" xmlns="" val="1"/>
              </a:ext>
            </a:extLst>
          </p:cNvPr>
          <p:cNvGrpSpPr/>
          <p:nvPr/>
        </p:nvGrpSpPr>
        <p:grpSpPr>
          <a:xfrm>
            <a:off x="4972224" y="1842793"/>
            <a:ext cx="2387631" cy="1852601"/>
            <a:chOff x="4972224" y="1842793"/>
            <a:chExt cx="2387631" cy="1852601"/>
          </a:xfrm>
        </p:grpSpPr>
        <p:sp>
          <p:nvSpPr>
            <p:cNvPr id="19" name="Oval 18"/>
            <p:cNvSpPr>
              <a:spLocks noChangeAspect="1"/>
            </p:cNvSpPr>
            <p:nvPr/>
          </p:nvSpPr>
          <p:spPr>
            <a:xfrm>
              <a:off x="4972224" y="3151201"/>
              <a:ext cx="376247" cy="376247"/>
            </a:xfrm>
            <a:prstGeom prst="ellipse">
              <a:avLst/>
            </a:prstGeom>
            <a:solidFill>
              <a:schemeClr val="accent5"/>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2</a:t>
              </a:r>
            </a:p>
          </p:txBody>
        </p:sp>
        <p:pic>
          <p:nvPicPr>
            <p:cNvPr id="14" name="Picture 13">
              <a:extLs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5398701" y="1842793"/>
              <a:ext cx="788727" cy="913584"/>
            </a:xfrm>
            <a:prstGeom prst="rect">
              <a:avLst/>
            </a:prstGeom>
            <a:ln w="9525">
              <a:solidFill>
                <a:schemeClr val="tx1"/>
              </a:solidFill>
            </a:ln>
          </p:spPr>
        </p:pic>
        <p:sp>
          <p:nvSpPr>
            <p:cNvPr id="30" name="TextBox 29"/>
            <p:cNvSpPr txBox="1"/>
            <p:nvPr/>
          </p:nvSpPr>
          <p:spPr>
            <a:xfrm>
              <a:off x="6396130" y="2436032"/>
              <a:ext cx="963725" cy="338554"/>
            </a:xfrm>
            <a:prstGeom prst="rect">
              <a:avLst/>
            </a:prstGeom>
            <a:noFill/>
          </p:spPr>
          <p:txBody>
            <a:bodyPr wrap="none" rtlCol="0">
              <a:spAutoFit/>
            </a:bodyPr>
            <a:lstStyle/>
            <a:p>
              <a:r>
                <a:rPr lang="en-US" sz="1600" dirty="0">
                  <a:latin typeface="Amazon Ember" panose="02000000000000000000" pitchFamily="2" charset="0"/>
                  <a:ea typeface="Amazon Ember" panose="02000000000000000000" pitchFamily="2" charset="0"/>
                  <a:cs typeface="Amazon Ember Light" panose="020B0403020204020204" pitchFamily="34" charset="0"/>
                </a:rPr>
                <a:t>IAM role</a:t>
              </a:r>
            </a:p>
          </p:txBody>
        </p:sp>
        <p:sp>
          <p:nvSpPr>
            <p:cNvPr id="57" name="TextBox 56"/>
            <p:cNvSpPr txBox="1"/>
            <p:nvPr/>
          </p:nvSpPr>
          <p:spPr>
            <a:xfrm>
              <a:off x="5354161" y="3110619"/>
              <a:ext cx="1993012"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Lambda function triggered</a:t>
              </a:r>
            </a:p>
          </p:txBody>
        </p:sp>
      </p:grpSp>
      <p:grpSp>
        <p:nvGrpSpPr>
          <p:cNvPr id="5" name="Group 4">
            <a:extLst>
              <a:ext uri="{FF2B5EF4-FFF2-40B4-BE49-F238E27FC236}">
                <a16:creationId xmlns:a16="http://schemas.microsoft.com/office/drawing/2014/main" xmlns="" id="{58CFF60D-0620-0AD1-DD97-08DDE78B1413}"/>
              </a:ext>
              <a:ext uri="{C183D7F6-B498-43B3-948B-1728B52AA6E4}">
                <adec:decorative xmlns:adec="http://schemas.microsoft.com/office/drawing/2017/decorative" xmlns="" val="1"/>
              </a:ext>
            </a:extLst>
          </p:cNvPr>
          <p:cNvGrpSpPr/>
          <p:nvPr/>
        </p:nvGrpSpPr>
        <p:grpSpPr>
          <a:xfrm>
            <a:off x="1897010" y="2952602"/>
            <a:ext cx="2069452" cy="830997"/>
            <a:chOff x="1897010" y="2952602"/>
            <a:chExt cx="2069452" cy="830997"/>
          </a:xfrm>
        </p:grpSpPr>
        <p:sp>
          <p:nvSpPr>
            <p:cNvPr id="18" name="Oval 17"/>
            <p:cNvSpPr>
              <a:spLocks noChangeAspect="1"/>
            </p:cNvSpPr>
            <p:nvPr/>
          </p:nvSpPr>
          <p:spPr>
            <a:xfrm>
              <a:off x="1897010" y="3151201"/>
              <a:ext cx="376247" cy="376247"/>
            </a:xfrm>
            <a:prstGeom prst="ellipse">
              <a:avLst/>
            </a:prstGeom>
            <a:solidFill>
              <a:schemeClr val="accent5"/>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1</a:t>
              </a:r>
            </a:p>
          </p:txBody>
        </p:sp>
        <p:sp>
          <p:nvSpPr>
            <p:cNvPr id="59" name="TextBox 58"/>
            <p:cNvSpPr txBox="1"/>
            <p:nvPr/>
          </p:nvSpPr>
          <p:spPr>
            <a:xfrm>
              <a:off x="2024440" y="2952602"/>
              <a:ext cx="1942022" cy="830997"/>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Time-based CloudWatch </a:t>
              </a:r>
              <a:br>
                <a:rPr lang="en-US" sz="1600" dirty="0">
                  <a:latin typeface="Amazon Ember" panose="02000000000000000000" pitchFamily="2" charset="0"/>
                  <a:ea typeface="Amazon Ember" panose="02000000000000000000" pitchFamily="2" charset="0"/>
                  <a:cs typeface="Amazon Ember Light" panose="020B0403020204020204" pitchFamily="34" charset="0"/>
                </a:rPr>
              </a:br>
              <a:r>
                <a:rPr lang="en-US" sz="1600" dirty="0">
                  <a:latin typeface="Amazon Ember" panose="02000000000000000000" pitchFamily="2" charset="0"/>
                  <a:ea typeface="Amazon Ember" panose="02000000000000000000" pitchFamily="2" charset="0"/>
                  <a:cs typeface="Amazon Ember Light" panose="020B0403020204020204" pitchFamily="34" charset="0"/>
                </a:rPr>
                <a:t>event</a:t>
              </a:r>
            </a:p>
          </p:txBody>
        </p:sp>
      </p:grpSp>
      <p:grpSp>
        <p:nvGrpSpPr>
          <p:cNvPr id="6" name="Group 5">
            <a:extLst>
              <a:ext uri="{FF2B5EF4-FFF2-40B4-BE49-F238E27FC236}">
                <a16:creationId xmlns:a16="http://schemas.microsoft.com/office/drawing/2014/main" xmlns="" id="{6D63F362-12DC-677B-C56C-7D95A9B727BD}"/>
              </a:ext>
              <a:ext uri="{C183D7F6-B498-43B3-948B-1728B52AA6E4}">
                <adec:decorative xmlns:adec="http://schemas.microsoft.com/office/drawing/2017/decorative" xmlns="" val="1"/>
              </a:ext>
            </a:extLst>
          </p:cNvPr>
          <p:cNvGrpSpPr/>
          <p:nvPr/>
        </p:nvGrpSpPr>
        <p:grpSpPr>
          <a:xfrm>
            <a:off x="9057433" y="1876081"/>
            <a:ext cx="2290982" cy="1878585"/>
            <a:chOff x="9057433" y="1876081"/>
            <a:chExt cx="2290982" cy="1878585"/>
          </a:xfrm>
        </p:grpSpPr>
        <p:sp>
          <p:nvSpPr>
            <p:cNvPr id="20" name="Oval 19"/>
            <p:cNvSpPr>
              <a:spLocks noChangeAspect="1"/>
            </p:cNvSpPr>
            <p:nvPr/>
          </p:nvSpPr>
          <p:spPr>
            <a:xfrm>
              <a:off x="9057433" y="3151200"/>
              <a:ext cx="376247" cy="376247"/>
            </a:xfrm>
            <a:prstGeom prst="ellipse">
              <a:avLst/>
            </a:prstGeom>
            <a:solidFill>
              <a:schemeClr val="accent5"/>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3</a:t>
              </a:r>
            </a:p>
          </p:txBody>
        </p:sp>
        <p:sp>
          <p:nvSpPr>
            <p:cNvPr id="32" name="Octagon 31"/>
            <p:cNvSpPr/>
            <p:nvPr/>
          </p:nvSpPr>
          <p:spPr>
            <a:xfrm>
              <a:off x="9928687" y="1876081"/>
              <a:ext cx="883910" cy="843175"/>
            </a:xfrm>
            <a:prstGeom prst="octagon">
              <a:avLst/>
            </a:prstGeom>
            <a:solidFill>
              <a:srgbClr val="FF0002">
                <a:alpha val="65098"/>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Stop</a:t>
              </a:r>
            </a:p>
          </p:txBody>
        </p:sp>
        <p:sp>
          <p:nvSpPr>
            <p:cNvPr id="61" name="TextBox 60"/>
            <p:cNvSpPr txBox="1"/>
            <p:nvPr/>
          </p:nvSpPr>
          <p:spPr>
            <a:xfrm>
              <a:off x="9279626" y="3169891"/>
              <a:ext cx="2068789"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EC2  instances stopped</a:t>
              </a:r>
            </a:p>
          </p:txBody>
        </p:sp>
      </p:grpSp>
      <p:grpSp>
        <p:nvGrpSpPr>
          <p:cNvPr id="7" name="Group 6" descr="Diagram showing a Lambda function that stops EC2 instances. Details in the notes for this slide.">
            <a:extLst>
              <a:ext uri="{FF2B5EF4-FFF2-40B4-BE49-F238E27FC236}">
                <a16:creationId xmlns:a16="http://schemas.microsoft.com/office/drawing/2014/main" xmlns="" id="{F4020012-07A1-DC45-A447-810BAFB9A072}"/>
              </a:ext>
            </a:extLst>
          </p:cNvPr>
          <p:cNvGrpSpPr/>
          <p:nvPr/>
        </p:nvGrpSpPr>
        <p:grpSpPr>
          <a:xfrm>
            <a:off x="2536228" y="1834840"/>
            <a:ext cx="7918721" cy="1288441"/>
            <a:chOff x="2536228" y="1834840"/>
            <a:chExt cx="7918721" cy="1288441"/>
          </a:xfrm>
        </p:grpSpPr>
        <p:pic>
          <p:nvPicPr>
            <p:cNvPr id="48" name="Graphic 42">
              <a:extLst>
                <a:ext uri="{FF2B5EF4-FFF2-40B4-BE49-F238E27FC236}">
                  <a16:creationId xmlns:a16="http://schemas.microsoft.com/office/drawing/2014/main" xmlns="" id="{4130D902-988A-C441-B94E-F5D6D001FFBA}"/>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022340" y="2264820"/>
              <a:ext cx="820329" cy="772537"/>
            </a:xfrm>
            <a:prstGeom prst="rect">
              <a:avLst/>
            </a:prstGeom>
          </p:spPr>
        </p:pic>
        <p:pic>
          <p:nvPicPr>
            <p:cNvPr id="51" name="Graphic 54">
              <a:extLst>
                <a:ext uri="{FF2B5EF4-FFF2-40B4-BE49-F238E27FC236}">
                  <a16:creationId xmlns:a16="http://schemas.microsoft.com/office/drawing/2014/main" xmlns="" id="{50E1591F-DA4C-934C-BDCB-2E69767A65B3}"/>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6383661" y="1834840"/>
              <a:ext cx="788337" cy="742408"/>
            </a:xfrm>
            <a:prstGeom prst="rect">
              <a:avLst/>
            </a:prstGeom>
          </p:spPr>
        </p:pic>
        <p:cxnSp>
          <p:nvCxnSpPr>
            <p:cNvPr id="78" name="Straight Arrow Connector 77">
              <a:extLst>
                <a:ext uri="{FF2B5EF4-FFF2-40B4-BE49-F238E27FC236}">
                  <a16:creationId xmlns:a16="http://schemas.microsoft.com/office/drawing/2014/main" xmlns="" id="{21BBC288-5AFD-AB40-A3F3-F427E49EB12C}"/>
                </a:ext>
              </a:extLst>
            </p:cNvPr>
            <p:cNvCxnSpPr/>
            <p:nvPr/>
          </p:nvCxnSpPr>
          <p:spPr>
            <a:xfrm>
              <a:off x="3514427" y="2264820"/>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cxnSp>
          <p:nvCxnSpPr>
            <p:cNvPr id="80" name="Straight Arrow Connector 79">
              <a:extLst>
                <a:ext uri="{FF2B5EF4-FFF2-40B4-BE49-F238E27FC236}">
                  <a16:creationId xmlns:a16="http://schemas.microsoft.com/office/drawing/2014/main" xmlns="" id="{21BBC288-5AFD-AB40-A3F3-F427E49EB12C}"/>
                </a:ext>
              </a:extLst>
            </p:cNvPr>
            <p:cNvCxnSpPr/>
            <p:nvPr/>
          </p:nvCxnSpPr>
          <p:spPr>
            <a:xfrm>
              <a:off x="7516757" y="2264820"/>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pic>
          <p:nvPicPr>
            <p:cNvPr id="49" name="Graphic 48">
              <a:extLst>
                <a:ext uri="{FF2B5EF4-FFF2-40B4-BE49-F238E27FC236}">
                  <a16:creationId xmlns:a16="http://schemas.microsoft.com/office/drawing/2014/main" xmlns="" id="{B3FBAE75-978F-5A4E-864C-D5C40AA9705E}"/>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2536228" y="1845547"/>
              <a:ext cx="834271" cy="834271"/>
            </a:xfrm>
            <a:prstGeom prst="rect">
              <a:avLst/>
            </a:prstGeom>
          </p:spPr>
        </p:pic>
        <p:pic>
          <p:nvPicPr>
            <p:cNvPr id="55" name="Graphic 54">
              <a:extLst>
                <a:ext uri="{FF2B5EF4-FFF2-40B4-BE49-F238E27FC236}">
                  <a16:creationId xmlns:a16="http://schemas.microsoft.com/office/drawing/2014/main" xmlns="" id="{29AD1758-66A2-2D48-823B-608EBAFFD41C}"/>
                </a:ext>
                <a:ext uri="{C183D7F6-B498-43B3-948B-1728B52AA6E4}">
                  <adec:decorative xmlns:adec="http://schemas.microsoft.com/office/drawing/2017/decorative" xmlns="" val="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9295411" y="1963743"/>
              <a:ext cx="1159538" cy="1159538"/>
            </a:xfrm>
            <a:prstGeom prst="rect">
              <a:avLst/>
            </a:prstGeom>
          </p:spPr>
        </p:pic>
      </p:grpSp>
      <p:sp>
        <p:nvSpPr>
          <p:cNvPr id="76" name="TextBox 75"/>
          <p:cNvSpPr txBox="1"/>
          <p:nvPr/>
        </p:nvSpPr>
        <p:spPr>
          <a:xfrm rot="16200000">
            <a:off x="1455345" y="2881714"/>
            <a:ext cx="461665" cy="2681183"/>
          </a:xfrm>
          <a:prstGeom prst="rect">
            <a:avLst/>
          </a:prstGeom>
          <a:noFill/>
        </p:spPr>
        <p:txBody>
          <a:bodyPr vert="vert" wrap="none" rtlCol="0">
            <a:spAutoFit/>
          </a:bodyPr>
          <a:lstStyle/>
          <a:p>
            <a:r>
              <a:rPr lang="en-US" b="1" dirty="0">
                <a:solidFill>
                  <a:srgbClr val="504BAB"/>
                </a:solidFill>
                <a:latin typeface="Amazon Ember" panose="02000000000000000000" pitchFamily="2" charset="0"/>
                <a:ea typeface="Amazon Ember" panose="02000000000000000000" pitchFamily="2" charset="0"/>
                <a:cs typeface="Amazon Ember Light" panose="020B0403020204020204" pitchFamily="34" charset="0"/>
              </a:rPr>
              <a:t>Start instances example</a:t>
            </a:r>
          </a:p>
        </p:txBody>
      </p:sp>
      <p:grpSp>
        <p:nvGrpSpPr>
          <p:cNvPr id="8" name="Group 7">
            <a:extLst>
              <a:ext uri="{FF2B5EF4-FFF2-40B4-BE49-F238E27FC236}">
                <a16:creationId xmlns:a16="http://schemas.microsoft.com/office/drawing/2014/main" xmlns="" id="{67C0EAFB-7C21-8924-229E-9295006A30B2}"/>
              </a:ext>
              <a:ext uri="{C183D7F6-B498-43B3-948B-1728B52AA6E4}">
                <adec:decorative xmlns:adec="http://schemas.microsoft.com/office/drawing/2017/decorative" xmlns="" val="1"/>
              </a:ext>
            </a:extLst>
          </p:cNvPr>
          <p:cNvGrpSpPr/>
          <p:nvPr/>
        </p:nvGrpSpPr>
        <p:grpSpPr>
          <a:xfrm>
            <a:off x="4996931" y="4330467"/>
            <a:ext cx="2538724" cy="1854558"/>
            <a:chOff x="4996931" y="4330467"/>
            <a:chExt cx="2538724" cy="1854558"/>
          </a:xfrm>
        </p:grpSpPr>
        <p:sp>
          <p:nvSpPr>
            <p:cNvPr id="22" name="Oval 21"/>
            <p:cNvSpPr>
              <a:spLocks noChangeAspect="1"/>
            </p:cNvSpPr>
            <p:nvPr/>
          </p:nvSpPr>
          <p:spPr>
            <a:xfrm>
              <a:off x="4996931" y="5605290"/>
              <a:ext cx="376247" cy="376247"/>
            </a:xfrm>
            <a:prstGeom prst="ellipse">
              <a:avLst/>
            </a:prstGeom>
            <a:solidFill>
              <a:schemeClr val="accent4">
                <a:lumMod val="50000"/>
              </a:schemeClr>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5</a:t>
              </a:r>
            </a:p>
          </p:txBody>
        </p:sp>
        <p:pic>
          <p:nvPicPr>
            <p:cNvPr id="42" name="Picture 41">
              <a:extLs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5504403" y="4330467"/>
              <a:ext cx="788727" cy="913584"/>
            </a:xfrm>
            <a:prstGeom prst="rect">
              <a:avLst/>
            </a:prstGeom>
            <a:ln w="9525">
              <a:solidFill>
                <a:schemeClr val="tx1"/>
              </a:solidFill>
            </a:ln>
          </p:spPr>
        </p:pic>
        <p:sp>
          <p:nvSpPr>
            <p:cNvPr id="63" name="TextBox 62"/>
            <p:cNvSpPr txBox="1"/>
            <p:nvPr/>
          </p:nvSpPr>
          <p:spPr>
            <a:xfrm>
              <a:off x="6369564" y="4954456"/>
              <a:ext cx="963725" cy="338554"/>
            </a:xfrm>
            <a:prstGeom prst="rect">
              <a:avLst/>
            </a:prstGeom>
            <a:noFill/>
          </p:spPr>
          <p:txBody>
            <a:bodyPr wrap="none" rtlCol="0">
              <a:spAutoFit/>
            </a:bodyPr>
            <a:lstStyle/>
            <a:p>
              <a:r>
                <a:rPr lang="en-US" sz="1600" dirty="0">
                  <a:latin typeface="Amazon Ember" panose="02000000000000000000" pitchFamily="2" charset="0"/>
                  <a:ea typeface="Amazon Ember" panose="02000000000000000000" pitchFamily="2" charset="0"/>
                  <a:cs typeface="Amazon Ember Light" panose="020B0403020204020204" pitchFamily="34" charset="0"/>
                </a:rPr>
                <a:t>IAM role</a:t>
              </a:r>
            </a:p>
          </p:txBody>
        </p:sp>
        <p:sp>
          <p:nvSpPr>
            <p:cNvPr id="64" name="TextBox 63"/>
            <p:cNvSpPr txBox="1"/>
            <p:nvPr/>
          </p:nvSpPr>
          <p:spPr>
            <a:xfrm>
              <a:off x="5385741" y="5600250"/>
              <a:ext cx="2149914"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Lambda function triggered</a:t>
              </a:r>
            </a:p>
          </p:txBody>
        </p:sp>
      </p:grpSp>
      <p:grpSp>
        <p:nvGrpSpPr>
          <p:cNvPr id="9" name="Group 8" descr="Diagram showing a Lambda function that starts EC2 instances. Details in the notes for this slide.">
            <a:extLst>
              <a:ext uri="{FF2B5EF4-FFF2-40B4-BE49-F238E27FC236}">
                <a16:creationId xmlns:a16="http://schemas.microsoft.com/office/drawing/2014/main" xmlns="" id="{4304B460-6FCE-4107-92BB-1699D98F4063}"/>
              </a:ext>
            </a:extLst>
          </p:cNvPr>
          <p:cNvGrpSpPr/>
          <p:nvPr/>
        </p:nvGrpSpPr>
        <p:grpSpPr>
          <a:xfrm>
            <a:off x="1897010" y="4309619"/>
            <a:ext cx="9297173" cy="1980678"/>
            <a:chOff x="1897010" y="4309619"/>
            <a:chExt cx="9297173" cy="1980678"/>
          </a:xfrm>
        </p:grpSpPr>
        <p:pic>
          <p:nvPicPr>
            <p:cNvPr id="54" name="Graphic 137">
              <a:extLst>
                <a:ext uri="{FF2B5EF4-FFF2-40B4-BE49-F238E27FC236}">
                  <a16:creationId xmlns:a16="http://schemas.microsoft.com/office/drawing/2014/main" xmlns="" id="{5B22B109-5C82-FA40-91FB-DE791C44FEB8}"/>
                </a:ext>
                <a:ext uri="{C183D7F6-B498-43B3-948B-1728B52AA6E4}">
                  <adec:decorative xmlns:adec="http://schemas.microsoft.com/office/drawing/2017/decorative" xmlns="" val="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9300779" y="4440855"/>
              <a:ext cx="1125643" cy="1125643"/>
            </a:xfrm>
            <a:prstGeom prst="rect">
              <a:avLst/>
            </a:prstGeom>
          </p:spPr>
        </p:pic>
        <p:sp>
          <p:nvSpPr>
            <p:cNvPr id="21" name="Oval 20"/>
            <p:cNvSpPr>
              <a:spLocks noChangeAspect="1"/>
            </p:cNvSpPr>
            <p:nvPr/>
          </p:nvSpPr>
          <p:spPr>
            <a:xfrm>
              <a:off x="1897010" y="5601425"/>
              <a:ext cx="376247" cy="376247"/>
            </a:xfrm>
            <a:prstGeom prst="ellipse">
              <a:avLst/>
            </a:prstGeom>
            <a:solidFill>
              <a:schemeClr val="accent4">
                <a:lumMod val="50000"/>
              </a:schemeClr>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4</a:t>
              </a:r>
            </a:p>
          </p:txBody>
        </p:sp>
        <p:grpSp>
          <p:nvGrpSpPr>
            <p:cNvPr id="74" name="Group 73"/>
            <p:cNvGrpSpPr/>
            <p:nvPr/>
          </p:nvGrpSpPr>
          <p:grpSpPr>
            <a:xfrm>
              <a:off x="9055311" y="4338214"/>
              <a:ext cx="2138872" cy="1828973"/>
              <a:chOff x="8198557" y="4282844"/>
              <a:chExt cx="2138872" cy="1828973"/>
            </a:xfrm>
          </p:grpSpPr>
          <p:sp>
            <p:nvSpPr>
              <p:cNvPr id="66" name="TextBox 65"/>
              <p:cNvSpPr txBox="1"/>
              <p:nvPr/>
            </p:nvSpPr>
            <p:spPr>
              <a:xfrm>
                <a:off x="8577106" y="5527042"/>
                <a:ext cx="1760323"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EC2 instances started</a:t>
                </a:r>
              </a:p>
            </p:txBody>
          </p:sp>
          <p:sp>
            <p:nvSpPr>
              <p:cNvPr id="68" name="Oval 67"/>
              <p:cNvSpPr/>
              <p:nvPr/>
            </p:nvSpPr>
            <p:spPr>
              <a:xfrm>
                <a:off x="9130707" y="4282844"/>
                <a:ext cx="740949" cy="70680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mazon Ember" panose="02000000000000000000" pitchFamily="2" charset="0"/>
                </a:endParaRPr>
              </a:p>
            </p:txBody>
          </p:sp>
          <p:sp>
            <p:nvSpPr>
              <p:cNvPr id="69" name="Oval 68"/>
              <p:cNvSpPr>
                <a:spLocks noChangeAspect="1"/>
              </p:cNvSpPr>
              <p:nvPr/>
            </p:nvSpPr>
            <p:spPr>
              <a:xfrm>
                <a:off x="8198557" y="5547373"/>
                <a:ext cx="376247" cy="376247"/>
              </a:xfrm>
              <a:prstGeom prst="ellipse">
                <a:avLst/>
              </a:prstGeom>
              <a:solidFill>
                <a:schemeClr val="accent4">
                  <a:lumMod val="50000"/>
                </a:schemeClr>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6</a:t>
                </a:r>
              </a:p>
            </p:txBody>
          </p:sp>
          <p:sp>
            <p:nvSpPr>
              <p:cNvPr id="33" name="TextBox 32"/>
              <p:cNvSpPr txBox="1"/>
              <p:nvPr/>
            </p:nvSpPr>
            <p:spPr>
              <a:xfrm>
                <a:off x="9179619" y="4497745"/>
                <a:ext cx="643125" cy="338554"/>
              </a:xfrm>
              <a:prstGeom prst="rect">
                <a:avLst/>
              </a:prstGeom>
              <a:noFill/>
            </p:spPr>
            <p:txBody>
              <a:bodyPr wrap="none" rtlCol="0">
                <a:spAutoFit/>
              </a:bodyPr>
              <a:lstStyle/>
              <a:p>
                <a:r>
                  <a:rPr lang="en-US" sz="16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Start</a:t>
                </a:r>
              </a:p>
            </p:txBody>
          </p:sp>
        </p:grpSp>
        <p:pic>
          <p:nvPicPr>
            <p:cNvPr id="52" name="Graphic 54">
              <a:extLst>
                <a:ext uri="{FF2B5EF4-FFF2-40B4-BE49-F238E27FC236}">
                  <a16:creationId xmlns:a16="http://schemas.microsoft.com/office/drawing/2014/main" xmlns="" id="{50E1591F-DA4C-934C-BDCB-2E69767A65B3}"/>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6405528" y="4347872"/>
              <a:ext cx="788727" cy="742776"/>
            </a:xfrm>
            <a:prstGeom prst="rect">
              <a:avLst/>
            </a:prstGeom>
          </p:spPr>
        </p:pic>
        <p:cxnSp>
          <p:nvCxnSpPr>
            <p:cNvPr id="81" name="Straight Arrow Connector 80">
              <a:extLst>
                <a:ext uri="{FF2B5EF4-FFF2-40B4-BE49-F238E27FC236}">
                  <a16:creationId xmlns:a16="http://schemas.microsoft.com/office/drawing/2014/main" xmlns="" id="{21BBC288-5AFD-AB40-A3F3-F427E49EB12C}"/>
                </a:ext>
              </a:extLst>
            </p:cNvPr>
            <p:cNvCxnSpPr/>
            <p:nvPr/>
          </p:nvCxnSpPr>
          <p:spPr>
            <a:xfrm>
              <a:off x="3496363" y="4779196"/>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cxnSp>
          <p:nvCxnSpPr>
            <p:cNvPr id="82" name="Straight Arrow Connector 81">
              <a:extLst>
                <a:ext uri="{FF2B5EF4-FFF2-40B4-BE49-F238E27FC236}">
                  <a16:creationId xmlns:a16="http://schemas.microsoft.com/office/drawing/2014/main" xmlns="" id="{21BBC288-5AFD-AB40-A3F3-F427E49EB12C}"/>
                </a:ext>
              </a:extLst>
            </p:cNvPr>
            <p:cNvCxnSpPr/>
            <p:nvPr/>
          </p:nvCxnSpPr>
          <p:spPr>
            <a:xfrm>
              <a:off x="7498693" y="4779196"/>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pic>
          <p:nvPicPr>
            <p:cNvPr id="44" name="Graphic 42">
              <a:extLst>
                <a:ext uri="{FF2B5EF4-FFF2-40B4-BE49-F238E27FC236}">
                  <a16:creationId xmlns:a16="http://schemas.microsoft.com/office/drawing/2014/main" xmlns="" id="{4130D902-988A-C441-B94E-F5D6D001FFBA}"/>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057508" y="4809875"/>
              <a:ext cx="820329" cy="772537"/>
            </a:xfrm>
            <a:prstGeom prst="rect">
              <a:avLst/>
            </a:prstGeom>
          </p:spPr>
        </p:pic>
        <p:pic>
          <p:nvPicPr>
            <p:cNvPr id="50" name="Graphic 49">
              <a:extLst>
                <a:ext uri="{FF2B5EF4-FFF2-40B4-BE49-F238E27FC236}">
                  <a16:creationId xmlns:a16="http://schemas.microsoft.com/office/drawing/2014/main" xmlns="" id="{23CA003E-C1CA-1848-9BCC-899C7AC9ED87}"/>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2700239" y="4309619"/>
              <a:ext cx="834271" cy="834271"/>
            </a:xfrm>
            <a:prstGeom prst="rect">
              <a:avLst/>
            </a:prstGeom>
          </p:spPr>
        </p:pic>
        <p:sp>
          <p:nvSpPr>
            <p:cNvPr id="56" name="TextBox 55">
              <a:extLst>
                <a:ext uri="{FF2B5EF4-FFF2-40B4-BE49-F238E27FC236}">
                  <a16:creationId xmlns:a16="http://schemas.microsoft.com/office/drawing/2014/main" xmlns="" id="{8320D7C4-8035-784B-ABDD-B3087B26D56E}"/>
                </a:ext>
              </a:extLst>
            </p:cNvPr>
            <p:cNvSpPr txBox="1"/>
            <p:nvPr/>
          </p:nvSpPr>
          <p:spPr>
            <a:xfrm>
              <a:off x="2109246" y="5459300"/>
              <a:ext cx="1942022" cy="830997"/>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Time-based CloudWatch </a:t>
              </a:r>
              <a:br>
                <a:rPr lang="en-US" sz="1600" dirty="0">
                  <a:latin typeface="Amazon Ember" panose="02000000000000000000" pitchFamily="2" charset="0"/>
                  <a:ea typeface="Amazon Ember" panose="02000000000000000000" pitchFamily="2" charset="0"/>
                  <a:cs typeface="Amazon Ember Light" panose="020B0403020204020204" pitchFamily="34" charset="0"/>
                </a:rPr>
              </a:br>
              <a:r>
                <a:rPr lang="en-US" sz="1600" dirty="0">
                  <a:latin typeface="Amazon Ember" panose="02000000000000000000" pitchFamily="2" charset="0"/>
                  <a:ea typeface="Amazon Ember" panose="02000000000000000000" pitchFamily="2" charset="0"/>
                  <a:cs typeface="Amazon Ember Light" panose="020B0403020204020204" pitchFamily="34" charset="0"/>
                </a:rPr>
                <a:t>event</a:t>
              </a:r>
            </a:p>
          </p:txBody>
        </p:sp>
      </p:grpSp>
    </p:spTree>
    <p:custDataLst>
      <p:tags r:id="rId1"/>
    </p:custDataLst>
    <p:extLst>
      <p:ext uri="{BB962C8B-B14F-4D97-AF65-F5344CB8AC3E}">
        <p14:creationId xmlns:p14="http://schemas.microsoft.com/office/powerpoint/2010/main" val="3557153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45FD742C-0D6C-E8ED-03BC-57A5AC8C9E3B}"/>
              </a:ext>
            </a:extLst>
          </p:cNvPr>
          <p:cNvSpPr>
            <a:spLocks noGrp="1"/>
          </p:cNvSpPr>
          <p:nvPr>
            <p:ph type="sldNum" sz="quarter" idx="20"/>
          </p:nvPr>
        </p:nvSpPr>
        <p:spPr/>
        <p:txBody>
          <a:bodyPr/>
          <a:lstStyle/>
          <a:p>
            <a:fld id="{930176A1-BCF0-4712-97A6-6B495F55390B}" type="slidenum">
              <a:rPr lang="en-US" smtClean="0"/>
              <a:t>9</a:t>
            </a:fld>
            <a:endParaRPr lang="en-US"/>
          </a:p>
        </p:txBody>
      </p:sp>
      <p:sp>
        <p:nvSpPr>
          <p:cNvPr id="2" name="Title 1"/>
          <p:cNvSpPr>
            <a:spLocks noGrp="1"/>
          </p:cNvSpPr>
          <p:nvPr>
            <p:ph type="title"/>
          </p:nvPr>
        </p:nvSpPr>
        <p:spPr/>
        <p:txBody>
          <a:bodyPr>
            <a:noAutofit/>
          </a:bodyPr>
          <a:lstStyle/>
          <a:p>
            <a:r>
              <a:rPr lang="en-US" sz="3000" dirty="0"/>
              <a:t>Event-based Lambda function example: </a:t>
            </a:r>
            <a:br>
              <a:rPr lang="en-US" sz="3000" dirty="0"/>
            </a:br>
            <a:r>
              <a:rPr lang="en-US" sz="3000" dirty="0"/>
              <a:t>Create thumbnail images</a:t>
            </a:r>
          </a:p>
        </p:txBody>
      </p:sp>
      <p:grpSp>
        <p:nvGrpSpPr>
          <p:cNvPr id="4" name="Group 3" descr="Diagram showing a user uploading photos to S3, where Lambda is invoked. Detailed description in the notes for this slide.">
            <a:extLst>
              <a:ext uri="{FF2B5EF4-FFF2-40B4-BE49-F238E27FC236}">
                <a16:creationId xmlns:a16="http://schemas.microsoft.com/office/drawing/2014/main" xmlns="" id="{97C7553C-8747-4F56-EF86-056D0861FEB2}"/>
              </a:ext>
            </a:extLst>
          </p:cNvPr>
          <p:cNvGrpSpPr/>
          <p:nvPr/>
        </p:nvGrpSpPr>
        <p:grpSpPr>
          <a:xfrm>
            <a:off x="1083418" y="1358074"/>
            <a:ext cx="8752896" cy="4851657"/>
            <a:chOff x="1083418" y="1358074"/>
            <a:chExt cx="8752896" cy="4851657"/>
          </a:xfrm>
        </p:grpSpPr>
        <p:pic>
          <p:nvPicPr>
            <p:cNvPr id="86" name="Graphic 38">
              <a:extLst>
                <a:ext uri="{FF2B5EF4-FFF2-40B4-BE49-F238E27FC236}">
                  <a16:creationId xmlns:a16="http://schemas.microsoft.com/office/drawing/2014/main" xmlns="" id="{D5E5831E-982F-7A42-87F0-F1973D84D2A9}"/>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216191" y="3995882"/>
              <a:ext cx="1270484" cy="1270484"/>
            </a:xfrm>
            <a:prstGeom prst="rect">
              <a:avLst/>
            </a:prstGeom>
          </p:spPr>
        </p:pic>
        <p:sp>
          <p:nvSpPr>
            <p:cNvPr id="50" name="Freeform 49"/>
            <p:cNvSpPr/>
            <p:nvPr/>
          </p:nvSpPr>
          <p:spPr bwMode="auto">
            <a:xfrm>
              <a:off x="5326920" y="3913339"/>
              <a:ext cx="1451548" cy="377810"/>
            </a:xfrm>
            <a:custGeom>
              <a:avLst/>
              <a:gdLst>
                <a:gd name="connsiteX0" fmla="*/ 1247775 w 1247775"/>
                <a:gd name="connsiteY0" fmla="*/ 400132 h 428707"/>
                <a:gd name="connsiteX1" fmla="*/ 638175 w 1247775"/>
                <a:gd name="connsiteY1" fmla="*/ 82 h 428707"/>
                <a:gd name="connsiteX2" fmla="*/ 0 w 1247775"/>
                <a:gd name="connsiteY2" fmla="*/ 428707 h 428707"/>
              </a:gdLst>
              <a:ahLst/>
              <a:cxnLst>
                <a:cxn ang="0">
                  <a:pos x="connsiteX0" y="connsiteY0"/>
                </a:cxn>
                <a:cxn ang="0">
                  <a:pos x="connsiteX1" y="connsiteY1"/>
                </a:cxn>
                <a:cxn ang="0">
                  <a:pos x="connsiteX2" y="connsiteY2"/>
                </a:cxn>
              </a:cxnLst>
              <a:rect l="l" t="t" r="r" b="b"/>
              <a:pathLst>
                <a:path w="1247775" h="428707">
                  <a:moveTo>
                    <a:pt x="1247775" y="400132"/>
                  </a:moveTo>
                  <a:cubicBezTo>
                    <a:pt x="1046956" y="197726"/>
                    <a:pt x="846137" y="-4680"/>
                    <a:pt x="638175" y="82"/>
                  </a:cubicBezTo>
                  <a:cubicBezTo>
                    <a:pt x="430213" y="4844"/>
                    <a:pt x="215106" y="216775"/>
                    <a:pt x="0" y="428707"/>
                  </a:cubicBezTo>
                </a:path>
              </a:pathLst>
            </a:cu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Freeform 14"/>
            <p:cNvSpPr/>
            <p:nvPr/>
          </p:nvSpPr>
          <p:spPr>
            <a:xfrm>
              <a:off x="6422751" y="4199221"/>
              <a:ext cx="1333948" cy="1473798"/>
            </a:xfrm>
            <a:custGeom>
              <a:avLst/>
              <a:gdLst>
                <a:gd name="connsiteX0" fmla="*/ 172123 w 1333948"/>
                <a:gd name="connsiteY0" fmla="*/ 1473798 h 1473798"/>
                <a:gd name="connsiteX1" fmla="*/ 1021977 w 1333948"/>
                <a:gd name="connsiteY1" fmla="*/ 1409252 h 1473798"/>
                <a:gd name="connsiteX2" fmla="*/ 1151068 w 1333948"/>
                <a:gd name="connsiteY2" fmla="*/ 1183341 h 1473798"/>
                <a:gd name="connsiteX3" fmla="*/ 1172584 w 1333948"/>
                <a:gd name="connsiteY3" fmla="*/ 344245 h 1473798"/>
                <a:gd name="connsiteX4" fmla="*/ 1333948 w 1333948"/>
                <a:gd name="connsiteY4" fmla="*/ 53788 h 1473798"/>
                <a:gd name="connsiteX5" fmla="*/ 1129553 w 1333948"/>
                <a:gd name="connsiteY5" fmla="*/ 0 h 1473798"/>
                <a:gd name="connsiteX6" fmla="*/ 677732 w 1333948"/>
                <a:gd name="connsiteY6" fmla="*/ 344245 h 1473798"/>
                <a:gd name="connsiteX7" fmla="*/ 301214 w 1333948"/>
                <a:gd name="connsiteY7" fmla="*/ 268941 h 1473798"/>
                <a:gd name="connsiteX8" fmla="*/ 86061 w 1333948"/>
                <a:gd name="connsiteY8" fmla="*/ 322729 h 1473798"/>
                <a:gd name="connsiteX9" fmla="*/ 0 w 1333948"/>
                <a:gd name="connsiteY9" fmla="*/ 1118795 h 1473798"/>
                <a:gd name="connsiteX10" fmla="*/ 172123 w 1333948"/>
                <a:gd name="connsiteY10" fmla="*/ 1473798 h 14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948" h="1473798">
                  <a:moveTo>
                    <a:pt x="172123" y="1473798"/>
                  </a:moveTo>
                  <a:lnTo>
                    <a:pt x="1021977" y="1409252"/>
                  </a:lnTo>
                  <a:lnTo>
                    <a:pt x="1151068" y="1183341"/>
                  </a:lnTo>
                  <a:lnTo>
                    <a:pt x="1172584" y="344245"/>
                  </a:lnTo>
                  <a:lnTo>
                    <a:pt x="1333948" y="53788"/>
                  </a:lnTo>
                  <a:lnTo>
                    <a:pt x="1129553" y="0"/>
                  </a:lnTo>
                  <a:lnTo>
                    <a:pt x="677732" y="344245"/>
                  </a:lnTo>
                  <a:lnTo>
                    <a:pt x="301214" y="268941"/>
                  </a:lnTo>
                  <a:lnTo>
                    <a:pt x="86061" y="322729"/>
                  </a:lnTo>
                  <a:lnTo>
                    <a:pt x="0" y="1118795"/>
                  </a:lnTo>
                  <a:lnTo>
                    <a:pt x="172123" y="1473798"/>
                  </a:lnTo>
                  <a:close/>
                </a:path>
              </a:pathLst>
            </a:custGeom>
            <a:noFill/>
          </p:spPr>
          <p:txBody>
            <a:bodyPr wrap="none" lIns="0" tIns="0" rIns="0" bIns="0" rtlCol="0">
              <a:noAutofit/>
            </a:bodyPr>
            <a:lstStyle/>
            <a:p>
              <a:pPr algn="ct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p:cNvSpPr txBox="1"/>
            <p:nvPr/>
          </p:nvSpPr>
          <p:spPr>
            <a:xfrm>
              <a:off x="4537950" y="3123804"/>
              <a:ext cx="636586" cy="43958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Source</a:t>
              </a:r>
              <a:b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br>
              <a: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bucket</a:t>
              </a:r>
            </a:p>
          </p:txBody>
        </p:sp>
        <p:sp>
          <p:nvSpPr>
            <p:cNvPr id="10" name="TextBox 9"/>
            <p:cNvSpPr txBox="1"/>
            <p:nvPr/>
          </p:nvSpPr>
          <p:spPr>
            <a:xfrm>
              <a:off x="4532001" y="5271431"/>
              <a:ext cx="636586" cy="43958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Target</a:t>
              </a:r>
              <a:b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br>
              <a: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bucket</a:t>
              </a:r>
            </a:p>
          </p:txBody>
        </p:sp>
        <p:sp>
          <p:nvSpPr>
            <p:cNvPr id="18" name="Oval 17"/>
            <p:cNvSpPr>
              <a:spLocks noChangeAspect="1"/>
            </p:cNvSpPr>
            <p:nvPr/>
          </p:nvSpPr>
          <p:spPr>
            <a:xfrm>
              <a:off x="1083418" y="1583451"/>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panose="020B0603020204020204" pitchFamily="34" charset="0"/>
                  <a:ea typeface="Amazon Ember" panose="020B0603020204020204" pitchFamily="34" charset="0"/>
                  <a:cs typeface="Amazon Ember" panose="020B0603020204020204" pitchFamily="34" charset="0"/>
                </a:rPr>
                <a:t>1</a:t>
              </a:r>
            </a:p>
          </p:txBody>
        </p:sp>
        <p:sp>
          <p:nvSpPr>
            <p:cNvPr id="20" name="Oval 19"/>
            <p:cNvSpPr>
              <a:spLocks noChangeAspect="1"/>
            </p:cNvSpPr>
            <p:nvPr/>
          </p:nvSpPr>
          <p:spPr>
            <a:xfrm>
              <a:off x="6173614" y="1807832"/>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panose="020B0603020204020204" pitchFamily="34" charset="0"/>
                  <a:ea typeface="Amazon Ember" panose="020B0603020204020204" pitchFamily="34" charset="0"/>
                  <a:cs typeface="Amazon Ember" panose="020B0603020204020204" pitchFamily="34" charset="0"/>
                </a:rPr>
                <a:t>3</a:t>
              </a:r>
            </a:p>
          </p:txBody>
        </p:sp>
        <p:sp>
          <p:nvSpPr>
            <p:cNvPr id="24" name="Rectangle 23"/>
            <p:cNvSpPr/>
            <p:nvPr/>
          </p:nvSpPr>
          <p:spPr>
            <a:xfrm>
              <a:off x="5432604" y="3515774"/>
              <a:ext cx="401479" cy="330844"/>
            </a:xfrm>
            <a:prstGeom prst="rect">
              <a:avLst/>
            </a:prstGeom>
            <a:noFill/>
          </p:spPr>
          <p:txBody>
            <a:bodyPr wrap="none" lIns="0" tIns="0" rIns="0" bIns="0" rtlCol="0">
              <a:noAutofit/>
            </a:bodyPr>
            <a:lstStyle/>
            <a:p>
              <a:pPr algn="ct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Rectangle 25"/>
            <p:cNvSpPr/>
            <p:nvPr/>
          </p:nvSpPr>
          <p:spPr>
            <a:xfrm>
              <a:off x="9364540" y="3813342"/>
              <a:ext cx="471774" cy="330844"/>
            </a:xfrm>
            <a:prstGeom prst="rect">
              <a:avLst/>
            </a:prstGeom>
            <a:noFill/>
          </p:spPr>
          <p:txBody>
            <a:bodyPr wrap="none" lIns="0" tIns="0" rIns="0" bIns="0" rtlCol="0">
              <a:noAutofit/>
            </a:bodyPr>
            <a:lstStyle/>
            <a:p>
              <a:pPr algn="ct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Rectangle 27"/>
            <p:cNvSpPr/>
            <p:nvPr/>
          </p:nvSpPr>
          <p:spPr>
            <a:xfrm>
              <a:off x="3384051" y="4144187"/>
              <a:ext cx="220980" cy="313318"/>
            </a:xfrm>
            <a:prstGeom prst="rect">
              <a:avLst/>
            </a:prstGeom>
            <a:noFill/>
          </p:spPr>
          <p:txBody>
            <a:bodyPr wrap="none" lIns="0" tIns="0" rIns="0" bIns="0" rtlCol="0">
              <a:noAutofit/>
            </a:bodyPr>
            <a:lstStyle/>
            <a:p>
              <a:pPr algn="ct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1" name="Picture 70">
              <a:extLs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6711436" y="4266249"/>
              <a:ext cx="991431" cy="1147173"/>
            </a:xfrm>
            <a:prstGeom prst="rect">
              <a:avLst/>
            </a:prstGeom>
            <a:noFill/>
            <a:ln w="12700">
              <a:solidFill>
                <a:schemeClr val="tx1"/>
              </a:solidFill>
            </a:ln>
          </p:spPr>
        </p:pic>
        <p:sp>
          <p:nvSpPr>
            <p:cNvPr id="43" name="TextBox 42"/>
            <p:cNvSpPr txBox="1"/>
            <p:nvPr/>
          </p:nvSpPr>
          <p:spPr>
            <a:xfrm>
              <a:off x="7829065" y="4525434"/>
              <a:ext cx="613968" cy="46664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Access</a:t>
              </a:r>
              <a:b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br>
              <a: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policy</a:t>
              </a:r>
            </a:p>
          </p:txBody>
        </p:sp>
        <p:sp>
          <p:nvSpPr>
            <p:cNvPr id="44" name="TextBox 43"/>
            <p:cNvSpPr txBox="1"/>
            <p:nvPr/>
          </p:nvSpPr>
          <p:spPr>
            <a:xfrm>
              <a:off x="6637785" y="5571367"/>
              <a:ext cx="766964" cy="46664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Lambda</a:t>
              </a:r>
              <a:b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br>
              <a: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function</a:t>
              </a:r>
            </a:p>
          </p:txBody>
        </p:sp>
        <p:sp>
          <p:nvSpPr>
            <p:cNvPr id="48" name="TextBox 47"/>
            <p:cNvSpPr txBox="1"/>
            <p:nvPr/>
          </p:nvSpPr>
          <p:spPr>
            <a:xfrm>
              <a:off x="1567738" y="2587773"/>
              <a:ext cx="425449" cy="278857"/>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User</a:t>
              </a:r>
            </a:p>
          </p:txBody>
        </p:sp>
        <p:pic>
          <p:nvPicPr>
            <p:cNvPr id="51" name="Picture 50">
              <a:extLst>
                <a:ext uri="{C183D7F6-B498-43B3-948B-1728B52AA6E4}">
                  <adec:decorative xmlns:adec="http://schemas.microsoft.com/office/drawing/2017/decorative" xmlns="" val="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00000">
              <a:off x="6144276" y="3834205"/>
              <a:ext cx="672682" cy="693486"/>
            </a:xfrm>
            <a:prstGeom prst="rect">
              <a:avLst/>
            </a:prstGeom>
          </p:spPr>
        </p:pic>
        <p:sp>
          <p:nvSpPr>
            <p:cNvPr id="22" name="Oval 21"/>
            <p:cNvSpPr>
              <a:spLocks noChangeAspect="1"/>
            </p:cNvSpPr>
            <p:nvPr/>
          </p:nvSpPr>
          <p:spPr>
            <a:xfrm>
              <a:off x="6846788" y="3932906"/>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panose="020B0603020204020204" pitchFamily="34" charset="0"/>
                  <a:ea typeface="Amazon Ember" panose="020B0603020204020204" pitchFamily="34" charset="0"/>
                  <a:cs typeface="Amazon Ember" panose="020B0603020204020204" pitchFamily="34" charset="0"/>
                </a:rPr>
                <a:t>5</a:t>
              </a:r>
            </a:p>
          </p:txBody>
        </p:sp>
        <p:sp>
          <p:nvSpPr>
            <p:cNvPr id="11" name="TextBox 10"/>
            <p:cNvSpPr txBox="1"/>
            <p:nvPr/>
          </p:nvSpPr>
          <p:spPr>
            <a:xfrm>
              <a:off x="6570821" y="3027287"/>
              <a:ext cx="1151736" cy="330844"/>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Lambda</a:t>
              </a:r>
            </a:p>
          </p:txBody>
        </p:sp>
        <p:cxnSp>
          <p:nvCxnSpPr>
            <p:cNvPr id="35" name="Straight Arrow Connector 34"/>
            <p:cNvCxnSpPr/>
            <p:nvPr/>
          </p:nvCxnSpPr>
          <p:spPr>
            <a:xfrm>
              <a:off x="2376126" y="2044533"/>
              <a:ext cx="2305827" cy="0"/>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C183D7F6-B498-43B3-948B-1728B52AA6E4}">
                  <adec:decorative xmlns:adec="http://schemas.microsoft.com/office/drawing/2017/decorative" xmlns=""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225620" y="1675210"/>
              <a:ext cx="1311808" cy="912563"/>
            </a:xfrm>
            <a:prstGeom prst="rect">
              <a:avLst/>
            </a:prstGeom>
          </p:spPr>
        </p:pic>
        <p:sp>
          <p:nvSpPr>
            <p:cNvPr id="67" name="Freeform 66"/>
            <p:cNvSpPr/>
            <p:nvPr/>
          </p:nvSpPr>
          <p:spPr bwMode="auto">
            <a:xfrm>
              <a:off x="7805826" y="2399223"/>
              <a:ext cx="1195621" cy="2819400"/>
            </a:xfrm>
            <a:custGeom>
              <a:avLst/>
              <a:gdLst>
                <a:gd name="connsiteX0" fmla="*/ 0 w 584200"/>
                <a:gd name="connsiteY0" fmla="*/ 0 h 2819400"/>
                <a:gd name="connsiteX1" fmla="*/ 584200 w 584200"/>
                <a:gd name="connsiteY1" fmla="*/ 0 h 2819400"/>
                <a:gd name="connsiteX2" fmla="*/ 584200 w 584200"/>
                <a:gd name="connsiteY2" fmla="*/ 2819400 h 2819400"/>
                <a:gd name="connsiteX3" fmla="*/ 38100 w 584200"/>
                <a:gd name="connsiteY3" fmla="*/ 2819400 h 2819400"/>
              </a:gdLst>
              <a:ahLst/>
              <a:cxnLst>
                <a:cxn ang="0">
                  <a:pos x="connsiteX0" y="connsiteY0"/>
                </a:cxn>
                <a:cxn ang="0">
                  <a:pos x="connsiteX1" y="connsiteY1"/>
                </a:cxn>
                <a:cxn ang="0">
                  <a:pos x="connsiteX2" y="connsiteY2"/>
                </a:cxn>
                <a:cxn ang="0">
                  <a:pos x="connsiteX3" y="connsiteY3"/>
                </a:cxn>
              </a:cxnLst>
              <a:rect l="l" t="t" r="r" b="b"/>
              <a:pathLst>
                <a:path w="584200" h="2819400">
                  <a:moveTo>
                    <a:pt x="0" y="0"/>
                  </a:moveTo>
                  <a:lnTo>
                    <a:pt x="584200" y="0"/>
                  </a:lnTo>
                  <a:lnTo>
                    <a:pt x="584200" y="2819400"/>
                  </a:lnTo>
                  <a:lnTo>
                    <a:pt x="38100" y="2819400"/>
                  </a:lnTo>
                </a:path>
              </a:pathLst>
            </a:cu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Freeform 24"/>
            <p:cNvSpPr/>
            <p:nvPr/>
          </p:nvSpPr>
          <p:spPr>
            <a:xfrm>
              <a:off x="5680585" y="4209155"/>
              <a:ext cx="806823" cy="1387736"/>
            </a:xfrm>
            <a:custGeom>
              <a:avLst/>
              <a:gdLst>
                <a:gd name="connsiteX0" fmla="*/ 215153 w 806823"/>
                <a:gd name="connsiteY0" fmla="*/ 1366221 h 1387736"/>
                <a:gd name="connsiteX1" fmla="*/ 462579 w 806823"/>
                <a:gd name="connsiteY1" fmla="*/ 1387736 h 1387736"/>
                <a:gd name="connsiteX2" fmla="*/ 742277 w 806823"/>
                <a:gd name="connsiteY2" fmla="*/ 720762 h 1387736"/>
                <a:gd name="connsiteX3" fmla="*/ 806823 w 806823"/>
                <a:gd name="connsiteY3" fmla="*/ 193637 h 1387736"/>
                <a:gd name="connsiteX4" fmla="*/ 677731 w 806823"/>
                <a:gd name="connsiteY4" fmla="*/ 0 h 1387736"/>
                <a:gd name="connsiteX5" fmla="*/ 430306 w 806823"/>
                <a:gd name="connsiteY5" fmla="*/ 215153 h 1387736"/>
                <a:gd name="connsiteX6" fmla="*/ 344244 w 806823"/>
                <a:gd name="connsiteY6" fmla="*/ 559397 h 1387736"/>
                <a:gd name="connsiteX7" fmla="*/ 75303 w 806823"/>
                <a:gd name="connsiteY7" fmla="*/ 763793 h 1387736"/>
                <a:gd name="connsiteX8" fmla="*/ 10757 w 806823"/>
                <a:gd name="connsiteY8" fmla="*/ 968188 h 1387736"/>
                <a:gd name="connsiteX9" fmla="*/ 0 w 806823"/>
                <a:gd name="connsiteY9" fmla="*/ 1344706 h 1387736"/>
                <a:gd name="connsiteX10" fmla="*/ 215153 w 806823"/>
                <a:gd name="connsiteY10" fmla="*/ 1366221 h 138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6823" h="1387736">
                  <a:moveTo>
                    <a:pt x="215153" y="1366221"/>
                  </a:moveTo>
                  <a:lnTo>
                    <a:pt x="462579" y="1387736"/>
                  </a:lnTo>
                  <a:lnTo>
                    <a:pt x="742277" y="720762"/>
                  </a:lnTo>
                  <a:lnTo>
                    <a:pt x="806823" y="193637"/>
                  </a:lnTo>
                  <a:lnTo>
                    <a:pt x="677731" y="0"/>
                  </a:lnTo>
                  <a:lnTo>
                    <a:pt x="430306" y="215153"/>
                  </a:lnTo>
                  <a:lnTo>
                    <a:pt x="344244" y="559397"/>
                  </a:lnTo>
                  <a:lnTo>
                    <a:pt x="75303" y="763793"/>
                  </a:lnTo>
                  <a:lnTo>
                    <a:pt x="10757" y="968188"/>
                  </a:lnTo>
                  <a:lnTo>
                    <a:pt x="0" y="1344706"/>
                  </a:lnTo>
                  <a:lnTo>
                    <a:pt x="215153" y="1366221"/>
                  </a:lnTo>
                  <a:close/>
                </a:path>
              </a:pathLst>
            </a:custGeom>
            <a:noFill/>
          </p:spPr>
          <p:txBody>
            <a:bodyPr wrap="none" lIns="0" tIns="0" rIns="0" bIns="0" rtlCol="0">
              <a:noAutofit/>
            </a:bodyPr>
            <a:lstStyle/>
            <a:p>
              <a:pPr algn="ct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Rectangle 26"/>
            <p:cNvSpPr/>
            <p:nvPr/>
          </p:nvSpPr>
          <p:spPr>
            <a:xfrm>
              <a:off x="5733850" y="4291149"/>
              <a:ext cx="318770" cy="390893"/>
            </a:xfrm>
            <a:prstGeom prst="rect">
              <a:avLst/>
            </a:prstGeom>
            <a:noFill/>
          </p:spPr>
          <p:txBody>
            <a:bodyPr wrap="none" lIns="0" tIns="0" rIns="0" bIns="0" rtlCol="0">
              <a:noAutofit/>
            </a:bodyPr>
            <a:lstStyle/>
            <a:p>
              <a:pPr algn="ct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3" name="Picture 52">
              <a:extLst>
                <a:ext uri="{C183D7F6-B498-43B3-948B-1728B52AA6E4}">
                  <adec:decorative xmlns:adec="http://schemas.microsoft.com/office/drawing/2017/decorative" xmlns="" val="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900000">
              <a:off x="5745356" y="3743796"/>
              <a:ext cx="478970" cy="493782"/>
            </a:xfrm>
            <a:prstGeom prst="rect">
              <a:avLst/>
            </a:prstGeom>
          </p:spPr>
        </p:pic>
        <p:pic>
          <p:nvPicPr>
            <p:cNvPr id="52" name="Picture 51">
              <a:extLst>
                <a:ext uri="{C183D7F6-B498-43B3-948B-1728B52AA6E4}">
                  <adec:decorative xmlns:adec="http://schemas.microsoft.com/office/drawing/2017/decorative" xmlns="" val="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29649" y="3875473"/>
              <a:ext cx="304201" cy="313609"/>
            </a:xfrm>
            <a:prstGeom prst="rect">
              <a:avLst/>
            </a:prstGeom>
          </p:spPr>
        </p:pic>
        <p:pic>
          <p:nvPicPr>
            <p:cNvPr id="54" name="Picture 53">
              <a:extLst>
                <a:ext uri="{C183D7F6-B498-43B3-948B-1728B52AA6E4}">
                  <adec:decorative xmlns:adec="http://schemas.microsoft.com/office/drawing/2017/decorative" xmlns="" val="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9800000">
              <a:off x="5194879" y="4047865"/>
              <a:ext cx="220360" cy="227175"/>
            </a:xfrm>
            <a:prstGeom prst="rect">
              <a:avLst/>
            </a:prstGeom>
          </p:spPr>
        </p:pic>
        <p:sp>
          <p:nvSpPr>
            <p:cNvPr id="19" name="Oval 18"/>
            <p:cNvSpPr>
              <a:spLocks noChangeAspect="1"/>
            </p:cNvSpPr>
            <p:nvPr/>
          </p:nvSpPr>
          <p:spPr>
            <a:xfrm>
              <a:off x="3857358" y="1853242"/>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panose="020B0603020204020204" pitchFamily="34" charset="0"/>
                  <a:ea typeface="Amazon Ember" panose="020B0603020204020204" pitchFamily="34" charset="0"/>
                  <a:cs typeface="Amazon Ember" panose="020B0603020204020204" pitchFamily="34" charset="0"/>
                </a:rPr>
                <a:t>2</a:t>
              </a:r>
            </a:p>
          </p:txBody>
        </p:sp>
        <p:pic>
          <p:nvPicPr>
            <p:cNvPr id="16" name="Picture 15">
              <a:extLst>
                <a:ext uri="{C183D7F6-B498-43B3-948B-1728B52AA6E4}">
                  <adec:decorative xmlns:adec="http://schemas.microsoft.com/office/drawing/2017/decorative" xmlns="" val="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15067" y="1853242"/>
              <a:ext cx="672682" cy="693486"/>
            </a:xfrm>
            <a:prstGeom prst="rect">
              <a:avLst/>
            </a:prstGeom>
          </p:spPr>
        </p:pic>
        <p:cxnSp>
          <p:nvCxnSpPr>
            <p:cNvPr id="73" name="Straight Arrow Connector 72"/>
            <p:cNvCxnSpPr/>
            <p:nvPr/>
          </p:nvCxnSpPr>
          <p:spPr>
            <a:xfrm>
              <a:off x="5429649" y="2400639"/>
              <a:ext cx="1221747" cy="0"/>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xmlns="" id="{CE7F7081-419C-2E4F-A999-2923C4338FC0}"/>
                </a:ext>
              </a:extLst>
            </p:cNvPr>
            <p:cNvSpPr/>
            <p:nvPr/>
          </p:nvSpPr>
          <p:spPr>
            <a:xfrm>
              <a:off x="2653092" y="1358074"/>
              <a:ext cx="7183221" cy="485165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AWS Cloud</a:t>
              </a:r>
            </a:p>
          </p:txBody>
        </p:sp>
        <p:pic>
          <p:nvPicPr>
            <p:cNvPr id="84" name="Graphic 11">
              <a:extLst>
                <a:ext uri="{FF2B5EF4-FFF2-40B4-BE49-F238E27FC236}">
                  <a16:creationId xmlns:a16="http://schemas.microsoft.com/office/drawing/2014/main" xmlns="" id="{CE52C9D7-11B0-9E41-AB16-2C9849C3ECBE}"/>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653093" y="1358075"/>
              <a:ext cx="330200" cy="330200"/>
            </a:xfrm>
            <a:prstGeom prst="rect">
              <a:avLst/>
            </a:prstGeom>
          </p:spPr>
        </p:pic>
        <p:pic>
          <p:nvPicPr>
            <p:cNvPr id="85" name="Graphic 38">
              <a:extLst>
                <a:ext uri="{FF2B5EF4-FFF2-40B4-BE49-F238E27FC236}">
                  <a16:creationId xmlns:a16="http://schemas.microsoft.com/office/drawing/2014/main" xmlns="" id="{D5E5831E-982F-7A42-87F0-F1973D84D2A9}"/>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270885" y="1824008"/>
              <a:ext cx="1270484" cy="1270484"/>
            </a:xfrm>
            <a:prstGeom prst="rect">
              <a:avLst/>
            </a:prstGeom>
          </p:spPr>
        </p:pic>
        <p:pic>
          <p:nvPicPr>
            <p:cNvPr id="87" name="Graphic 6">
              <a:extLst>
                <a:ext uri="{FF2B5EF4-FFF2-40B4-BE49-F238E27FC236}">
                  <a16:creationId xmlns:a16="http://schemas.microsoft.com/office/drawing/2014/main" xmlns="" id="{C49A3931-131E-124F-9BCB-3817111B7D0E}"/>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667032" y="1907974"/>
              <a:ext cx="1030148" cy="1030148"/>
            </a:xfrm>
            <a:prstGeom prst="rect">
              <a:avLst/>
            </a:prstGeom>
          </p:spPr>
        </p:pic>
        <p:pic>
          <p:nvPicPr>
            <p:cNvPr id="88" name="Graphic 42">
              <a:extLst>
                <a:ext uri="{FF2B5EF4-FFF2-40B4-BE49-F238E27FC236}">
                  <a16:creationId xmlns:a16="http://schemas.microsoft.com/office/drawing/2014/main" xmlns="" id="{4130D902-988A-C441-B94E-F5D6D001FFBA}"/>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542412" y="4634279"/>
              <a:ext cx="933732" cy="933732"/>
            </a:xfrm>
            <a:prstGeom prst="rect">
              <a:avLst/>
            </a:prstGeom>
            <a:solidFill>
              <a:schemeClr val="bg1"/>
            </a:solidFill>
          </p:spPr>
        </p:pic>
        <p:sp>
          <p:nvSpPr>
            <p:cNvPr id="5" name="Rectangle 4">
              <a:extLst>
                <a:ext uri="{C183D7F6-B498-43B3-948B-1728B52AA6E4}">
                  <adec:decorative xmlns:adec="http://schemas.microsoft.com/office/drawing/2017/decorative" xmlns="" val="0"/>
                </a:ext>
              </a:extLst>
            </p:cNvPr>
            <p:cNvSpPr/>
            <p:nvPr/>
          </p:nvSpPr>
          <p:spPr>
            <a:xfrm>
              <a:off x="8429263" y="3192709"/>
              <a:ext cx="1151736" cy="591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9" name="Graphic 54">
              <a:extLst>
                <a:ext uri="{FF2B5EF4-FFF2-40B4-BE49-F238E27FC236}">
                  <a16:creationId xmlns:a16="http://schemas.microsoft.com/office/drawing/2014/main" xmlns="" id="{50E1591F-DA4C-934C-BDCB-2E69767A65B3}"/>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8459539" y="3013721"/>
              <a:ext cx="1010242" cy="1010242"/>
            </a:xfrm>
            <a:prstGeom prst="rect">
              <a:avLst/>
            </a:prstGeom>
            <a:noFill/>
          </p:spPr>
        </p:pic>
        <p:sp>
          <p:nvSpPr>
            <p:cNvPr id="21" name="Oval 20"/>
            <p:cNvSpPr>
              <a:spLocks noChangeAspect="1"/>
            </p:cNvSpPr>
            <p:nvPr/>
          </p:nvSpPr>
          <p:spPr>
            <a:xfrm>
              <a:off x="9311933" y="3072486"/>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panose="020B0603020204020204" pitchFamily="34" charset="0"/>
                  <a:ea typeface="Amazon Ember" panose="020B0603020204020204" pitchFamily="34" charset="0"/>
                  <a:cs typeface="Amazon Ember" panose="020B0603020204020204" pitchFamily="34" charset="0"/>
                </a:rPr>
                <a:t>4</a:t>
              </a:r>
            </a:p>
          </p:txBody>
        </p:sp>
        <p:sp>
          <p:nvSpPr>
            <p:cNvPr id="12" name="TextBox 11"/>
            <p:cNvSpPr txBox="1"/>
            <p:nvPr/>
          </p:nvSpPr>
          <p:spPr>
            <a:xfrm>
              <a:off x="8429263" y="3783902"/>
              <a:ext cx="1151736" cy="604670"/>
            </a:xfrm>
            <a:prstGeom prst="rect">
              <a:avLst/>
            </a:prstGeom>
            <a:solidFill>
              <a:schemeClr val="bg1"/>
            </a:solidFill>
          </p:spPr>
          <p:txBody>
            <a:bodyPr wrap="none" lIns="0" tIns="0" rIns="0" bIns="0" rtlCol="0">
              <a:noAutofit/>
            </a:bodyPr>
            <a:lstStyle/>
            <a:p>
              <a:pPr algn="ctr"/>
              <a: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Execution</a:t>
              </a:r>
              <a:b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br>
              <a:r>
                <a:rPr lang="en-US" sz="2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role</a:t>
              </a:r>
            </a:p>
          </p:txBody>
        </p:sp>
      </p:grpSp>
    </p:spTree>
    <p:custDataLst>
      <p:tags r:id="rId1"/>
    </p:custDataLst>
    <p:extLst>
      <p:ext uri="{BB962C8B-B14F-4D97-AF65-F5344CB8AC3E}">
        <p14:creationId xmlns:p14="http://schemas.microsoft.com/office/powerpoint/2010/main" val="15874312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SLIDE_COUNT" val="91"/>
  <p:tag name="ARTICULATE_SLIDE_THUMBNAIL_REFRESH"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0752BD-F26E-41FF-9FB5-6A9780D93A83}">
  <ds:schemaRefs>
    <ds:schemaRef ds:uri="http://purl.org/dc/elements/1.1/"/>
    <ds:schemaRef ds:uri="http://schemas.openxmlformats.org/package/2006/metadata/core-properties"/>
    <ds:schemaRef ds:uri="http://schemas.microsoft.com/office/2006/documentManagement/types"/>
    <ds:schemaRef ds:uri="3203751e-7f26-4ef4-9d45-82e84d52b1db"/>
    <ds:schemaRef ds:uri="http://purl.org/dc/terms/"/>
    <ds:schemaRef ds:uri="http://www.w3.org/XML/1998/namespace"/>
    <ds:schemaRef ds:uri="http://schemas.microsoft.com/office/infopath/2007/PartnerControl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51507056-CAA4-4785-A519-2D6E82754C98}">
  <ds:schemaRefs>
    <ds:schemaRef ds:uri="http://schemas.microsoft.com/sharepoint/v3/contenttype/forms"/>
  </ds:schemaRefs>
</ds:datastoreItem>
</file>

<file path=customXml/itemProps3.xml><?xml version="1.0" encoding="utf-8"?>
<ds:datastoreItem xmlns:ds="http://schemas.openxmlformats.org/officeDocument/2006/customXml" ds:itemID="{15031036-21FA-4572-951E-F15692D3DBCC}">
  <ds:schemaRefs>
    <ds:schemaRef ds:uri="3203751e-7f26-4ef4-9d45-82e84d52b1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1272</TotalTime>
  <Words>937</Words>
  <Application>Microsoft Office PowerPoint</Application>
  <PresentationFormat>Widescreen</PresentationFormat>
  <Paragraphs>214</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Amazon Ember</vt:lpstr>
      <vt:lpstr>Amazon Ember Heavy</vt:lpstr>
      <vt:lpstr>Amazon Ember Light</vt:lpstr>
      <vt:lpstr>Arial</vt:lpstr>
      <vt:lpstr>Calibri</vt:lpstr>
      <vt:lpstr>Lucida Console</vt:lpstr>
      <vt:lpstr>Segoe UI</vt:lpstr>
      <vt:lpstr>4_TC-2022-OneBrand</vt:lpstr>
      <vt:lpstr>Intro to Cloud Computing CS4037 (BCS-6A) Lecture 12</vt:lpstr>
      <vt:lpstr>Module 6: Compute</vt:lpstr>
      <vt:lpstr>Section 5: Introduction to AWS Lambda</vt:lpstr>
      <vt:lpstr>AWS Lambda: Run code without servers</vt:lpstr>
      <vt:lpstr>Benefits of Lambda</vt:lpstr>
      <vt:lpstr>AWS Lambda event sources</vt:lpstr>
      <vt:lpstr>AWS Lambda function configuration</vt:lpstr>
      <vt:lpstr>Schedule-based Lambda function example:  Start and stop EC2 instances</vt:lpstr>
      <vt:lpstr>Event-based Lambda function example:  Create thumbnail images</vt:lpstr>
      <vt:lpstr>AWS Lambda quotas</vt:lpstr>
      <vt:lpstr>Section 5 key takeaways</vt:lpstr>
      <vt:lpstr>Activity: Create an AWS Lambda Stopinator Function</vt:lpstr>
      <vt:lpstr>Activity debrief:  key takeaways</vt:lpstr>
      <vt:lpstr>Section 6: Introduction to AWS Elastic Beanstalk</vt:lpstr>
      <vt:lpstr>AWS Elastic Beanstalk</vt:lpstr>
      <vt:lpstr>AWS Elastic Beanstalk deployments</vt:lpstr>
      <vt:lpstr>Benefits of Elastic Beanstalk</vt:lpstr>
      <vt:lpstr>Activity: AWS Elastic Beanstalk</vt:lpstr>
      <vt:lpstr>Activity debrief:   Key takeaways</vt:lpstr>
      <vt:lpstr>Section 6 key takeaways</vt:lpstr>
      <vt:lpstr>Module wrap-up</vt:lpstr>
      <vt:lpstr>Module summary </vt:lpstr>
      <vt:lpstr>Additional resources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Danyal</cp:lastModifiedBy>
  <cp:revision>62</cp:revision>
  <dcterms:created xsi:type="dcterms:W3CDTF">2022-03-28T19:31:41Z</dcterms:created>
  <dcterms:modified xsi:type="dcterms:W3CDTF">2023-03-30T04:55:00Z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